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8B7-2ECF-4995-BED5-415CE8007491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4C0D-0CA3-4221-81BF-909205C3165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8B7-2ECF-4995-BED5-415CE8007491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4C0D-0CA3-4221-81BF-909205C3165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8B7-2ECF-4995-BED5-415CE8007491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4C0D-0CA3-4221-81BF-909205C3165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8B7-2ECF-4995-BED5-415CE8007491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4C0D-0CA3-4221-81BF-909205C3165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8B7-2ECF-4995-BED5-415CE8007491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7804C0D-0CA3-4221-81BF-909205C3165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8B7-2ECF-4995-BED5-415CE8007491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4C0D-0CA3-4221-81BF-909205C3165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8B7-2ECF-4995-BED5-415CE8007491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4C0D-0CA3-4221-81BF-909205C3165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8B7-2ECF-4995-BED5-415CE8007491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4C0D-0CA3-4221-81BF-909205C3165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8B7-2ECF-4995-BED5-415CE8007491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4C0D-0CA3-4221-81BF-909205C3165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8B7-2ECF-4995-BED5-415CE8007491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4C0D-0CA3-4221-81BF-909205C3165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t-PT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18B7-2ECF-4995-BED5-415CE8007491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4C0D-0CA3-4221-81BF-909205C3165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5D618B7-2ECF-4995-BED5-415CE8007491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7804C0D-0CA3-4221-81BF-909205C3165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468560" y="1916832"/>
            <a:ext cx="8352928" cy="1224136"/>
          </a:xfrm>
        </p:spPr>
        <p:txBody>
          <a:bodyPr>
            <a:normAutofit/>
          </a:bodyPr>
          <a:lstStyle/>
          <a:p>
            <a:r>
              <a:rPr lang="pt-PT" sz="4000" dirty="0" smtClean="0"/>
              <a:t>Psicologia do desenvolvimento</a:t>
            </a:r>
            <a:endParaRPr lang="pt-PT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7624" y="3717032"/>
            <a:ext cx="4752528" cy="2185534"/>
          </a:xfrm>
        </p:spPr>
        <p:txBody>
          <a:bodyPr>
            <a:normAutofit lnSpcReduction="10000"/>
          </a:bodyPr>
          <a:lstStyle/>
          <a:p>
            <a:r>
              <a:rPr lang="pt-PT" sz="2000" b="1" dirty="0" smtClean="0"/>
              <a:t>Unidade curricular:</a:t>
            </a:r>
          </a:p>
          <a:p>
            <a:r>
              <a:rPr lang="pt-PT" sz="2000" dirty="0" smtClean="0"/>
              <a:t>Psicologia da Educação</a:t>
            </a:r>
          </a:p>
          <a:p>
            <a:endParaRPr lang="pt-PT" sz="2000" dirty="0" smtClean="0"/>
          </a:p>
          <a:p>
            <a:r>
              <a:rPr lang="pt-PT" sz="2000" b="1" dirty="0" smtClean="0"/>
              <a:t>Docentes:</a:t>
            </a:r>
          </a:p>
          <a:p>
            <a:r>
              <a:rPr lang="pt-PT" sz="2000" dirty="0" smtClean="0"/>
              <a:t>Professor Doutor Nuno Corte-Real</a:t>
            </a:r>
          </a:p>
          <a:p>
            <a:r>
              <a:rPr lang="pt-PT" sz="2000" dirty="0" smtClean="0"/>
              <a:t>Professor Paulo Castelar</a:t>
            </a:r>
          </a:p>
          <a:p>
            <a:endParaRPr lang="pt-PT" sz="1800" dirty="0" smtClean="0"/>
          </a:p>
          <a:p>
            <a:endParaRPr lang="pt-PT" dirty="0" smtClean="0"/>
          </a:p>
          <a:p>
            <a:endParaRPr lang="pt-PT" dirty="0" smtClean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476672"/>
            <a:ext cx="2520280" cy="107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6156176" y="3212976"/>
            <a:ext cx="2808312" cy="6125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b="1" dirty="0" smtClean="0"/>
          </a:p>
          <a:p>
            <a:r>
              <a:rPr lang="pt-PT" b="1" dirty="0" smtClean="0"/>
              <a:t>Discentes:</a:t>
            </a:r>
          </a:p>
          <a:p>
            <a:r>
              <a:rPr lang="pt-PT" dirty="0" smtClean="0"/>
              <a:t>Ana Félix</a:t>
            </a:r>
          </a:p>
          <a:p>
            <a:r>
              <a:rPr lang="pt-PT" dirty="0" smtClean="0"/>
              <a:t>Ana Paula Rodrigues</a:t>
            </a:r>
          </a:p>
          <a:p>
            <a:r>
              <a:rPr lang="pt-PT" dirty="0" smtClean="0"/>
              <a:t>Ana Sofia Ponte</a:t>
            </a:r>
          </a:p>
          <a:p>
            <a:r>
              <a:rPr lang="pt-PT" dirty="0" smtClean="0"/>
              <a:t>Carla Santos</a:t>
            </a:r>
          </a:p>
          <a:p>
            <a:r>
              <a:rPr lang="pt-PT" dirty="0" smtClean="0"/>
              <a:t>Catarina Ardérius</a:t>
            </a:r>
          </a:p>
          <a:p>
            <a:r>
              <a:rPr lang="pt-PT" dirty="0" smtClean="0"/>
              <a:t>Luís Silva</a:t>
            </a:r>
          </a:p>
          <a:p>
            <a:r>
              <a:rPr lang="pt-PT" dirty="0" smtClean="0"/>
              <a:t>Joana Monteiro</a:t>
            </a:r>
          </a:p>
          <a:p>
            <a:r>
              <a:rPr lang="pt-PT" dirty="0" smtClean="0"/>
              <a:t>João Dias</a:t>
            </a:r>
          </a:p>
          <a:p>
            <a:r>
              <a:rPr lang="pt-PT" dirty="0" smtClean="0"/>
              <a:t>João Mendes</a:t>
            </a:r>
          </a:p>
          <a:p>
            <a:r>
              <a:rPr lang="pt-PT" dirty="0" smtClean="0"/>
              <a:t>Sandra  Silva </a:t>
            </a:r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</p:txBody>
      </p:sp>
      <p:pic>
        <p:nvPicPr>
          <p:cNvPr id="15362" name="Picture 2" descr="http://3.bp.blogspot.com/_xaii2UceDNU/TCiyRzSZc-I/AAAAAAAAAKE/3w8LozLWHf4/s1600/10piaget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04664"/>
            <a:ext cx="1944216" cy="2688364"/>
          </a:xfrm>
          <a:prstGeom prst="rect">
            <a:avLst/>
          </a:prstGeom>
          <a:noFill/>
        </p:spPr>
      </p:pic>
      <p:sp>
        <p:nvSpPr>
          <p:cNvPr id="9" name="Subtítulo 2"/>
          <p:cNvSpPr txBox="1">
            <a:spLocks/>
          </p:cNvSpPr>
          <p:nvPr/>
        </p:nvSpPr>
        <p:spPr>
          <a:xfrm>
            <a:off x="2699792" y="6093296"/>
            <a:ext cx="2232248" cy="4766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pt-PT" sz="2000" noProof="0" dirty="0" smtClean="0"/>
              <a:t>Porto, 2010</a:t>
            </a:r>
            <a:endParaRPr kumimoji="0" lang="pt-PT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pt-PT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pt-PT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pt-PT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arredondado 3"/>
          <p:cNvSpPr/>
          <p:nvPr/>
        </p:nvSpPr>
        <p:spPr>
          <a:xfrm>
            <a:off x="467544" y="2420888"/>
            <a:ext cx="8280920" cy="914400"/>
          </a:xfrm>
          <a:prstGeom prst="roundRect">
            <a:avLst/>
          </a:prstGeom>
          <a:solidFill>
            <a:schemeClr val="accent1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23728" y="2276872"/>
            <a:ext cx="4680520" cy="1143000"/>
          </a:xfrm>
        </p:spPr>
        <p:txBody>
          <a:bodyPr/>
          <a:lstStyle/>
          <a:p>
            <a:r>
              <a:rPr lang="pt-PT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Questões</a:t>
            </a:r>
            <a:endParaRPr lang="pt-PT" dirty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2.bp.blogspot.com/_MXhh6fnfjZ4/SWwI4VUuIwI/AAAAAAAAAIY/azqLcykmJ2c/s400/interroga%C3%A7%C3%A3o+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429000"/>
            <a:ext cx="3810000" cy="305752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t-PT" sz="2400" dirty="0" smtClean="0"/>
              <a:t>	</a:t>
            </a:r>
            <a:r>
              <a:rPr lang="pt-PT" sz="2400" dirty="0" smtClean="0">
                <a:latin typeface="Calibri" pitchFamily="34" charset="0"/>
                <a:cs typeface="Times New Roman" pitchFamily="18" charset="0"/>
              </a:rPr>
              <a:t>“As crianças recebem os computadores, e desde logo começam a destruí-los, demonstrando também falta de respeito uns para com os outros (ex: empurrões, brigas).”</a:t>
            </a:r>
          </a:p>
          <a:p>
            <a:pPr algn="just">
              <a:buNone/>
            </a:pPr>
            <a:r>
              <a:rPr lang="pt-PT" sz="2400" dirty="0" smtClean="0">
                <a:latin typeface="Calibri" pitchFamily="34" charset="0"/>
                <a:cs typeface="Times New Roman" pitchFamily="18" charset="0"/>
              </a:rPr>
              <a:t>						</a:t>
            </a:r>
            <a:r>
              <a:rPr lang="pt-PT" sz="2400" i="1" dirty="0" smtClean="0">
                <a:latin typeface="Calibri" pitchFamily="34" charset="0"/>
                <a:cs typeface="Times New Roman" pitchFamily="18" charset="0"/>
              </a:rPr>
              <a:t>       </a:t>
            </a:r>
            <a:r>
              <a:rPr lang="pt-PT" sz="1500" i="1" dirty="0" smtClean="0">
                <a:latin typeface="Calibri" pitchFamily="34" charset="0"/>
                <a:cs typeface="Times New Roman" pitchFamily="18" charset="0"/>
              </a:rPr>
              <a:t>Filme: “Quanto vale ou é por quilo?”</a:t>
            </a:r>
          </a:p>
          <a:p>
            <a:pPr>
              <a:buNone/>
            </a:pPr>
            <a:endParaRPr lang="pt-PT" sz="2400" dirty="0" smtClean="0">
              <a:latin typeface="Calibri" pitchFamily="34" charset="0"/>
              <a:cs typeface="Times New Roman" pitchFamily="18" charset="0"/>
            </a:endParaRPr>
          </a:p>
          <a:p>
            <a:pPr>
              <a:buNone/>
            </a:pPr>
            <a:r>
              <a:rPr lang="pt-PT" sz="2400" dirty="0" smtClean="0">
                <a:latin typeface="Calibri" pitchFamily="34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pt-PT" sz="2400" dirty="0" smtClean="0">
                <a:latin typeface="Calibri" pitchFamily="34" charset="0"/>
                <a:cs typeface="Times New Roman" pitchFamily="18" charset="0"/>
              </a:rPr>
              <a:t>	À luz da Teoria de </a:t>
            </a:r>
            <a:r>
              <a:rPr lang="pt-PT" sz="2400" dirty="0" err="1" smtClean="0">
                <a:latin typeface="Calibri" pitchFamily="34" charset="0"/>
                <a:cs typeface="Times New Roman" pitchFamily="18" charset="0"/>
              </a:rPr>
              <a:t>Jean</a:t>
            </a:r>
            <a:r>
              <a:rPr lang="pt-PT" sz="2400" dirty="0" smtClean="0">
                <a:latin typeface="Calibri" pitchFamily="34" charset="0"/>
                <a:cs typeface="Times New Roman" pitchFamily="18" charset="0"/>
              </a:rPr>
              <a:t> Piaget justifique o comportamento inadequado das crianças, quando algumas delas já deveriam possuir características como o respeito pelos outros (estádio pré-operatório), ou o companheirismo, a honestidade, a justiça (estádio das operações concretas).</a:t>
            </a:r>
          </a:p>
          <a:p>
            <a:endParaRPr lang="pt-PT" dirty="0" smtClean="0"/>
          </a:p>
          <a:p>
            <a:pPr>
              <a:buNone/>
            </a:pPr>
            <a:endParaRPr lang="pt-PT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prstGeom prst="roundRect">
            <a:avLst/>
          </a:prstGeom>
          <a:solidFill>
            <a:schemeClr val="accent1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dirty="0" smtClean="0">
                <a:latin typeface="Calibri" pitchFamily="34" charset="0"/>
                <a:cs typeface="Times New Roman" pitchFamily="18" charset="0"/>
              </a:rPr>
              <a:t>1ª Questão</a:t>
            </a:r>
            <a:endParaRPr lang="pt-PT" dirty="0"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t-PT" sz="2600" dirty="0" smtClean="0"/>
              <a:t>	</a:t>
            </a:r>
            <a:r>
              <a:rPr lang="pt-PT" sz="1800" dirty="0" smtClean="0">
                <a:latin typeface="Calibri" pitchFamily="34" charset="0"/>
                <a:cs typeface="Times New Roman" pitchFamily="18" charset="0"/>
              </a:rPr>
              <a:t>-</a:t>
            </a:r>
            <a:r>
              <a:rPr lang="pt-PT" sz="2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pt-PT" sz="1800" dirty="0" smtClean="0">
                <a:latin typeface="Calibri" pitchFamily="34" charset="0"/>
                <a:cs typeface="Times New Roman" pitchFamily="18" charset="0"/>
              </a:rPr>
              <a:t>Todos os indivíduos passam pelos quatro períodos/fases na sequência que Jean Piaget elaborou (períodos sensório-motor, pré-operatório, das operações concretas e das operações formais)</a:t>
            </a:r>
          </a:p>
          <a:p>
            <a:pPr algn="just">
              <a:lnSpc>
                <a:spcPct val="150000"/>
              </a:lnSpc>
              <a:buNone/>
            </a:pPr>
            <a:endParaRPr lang="pt-PT" sz="1800" dirty="0" smtClean="0">
              <a:latin typeface="Calibri" pitchFamily="34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PT" sz="1800" dirty="0" smtClean="0">
                <a:latin typeface="Calibri" pitchFamily="34" charset="0"/>
                <a:cs typeface="Times New Roman" pitchFamily="18" charset="0"/>
              </a:rPr>
              <a:t>	- O início e o fim de cada estádio dependem de características tanto biológicas como  de factores educacionais, sociais do indivíduo. Essas características podem determinar o atraso ou o avanço do aparecimento das noções do próprio estádio.</a:t>
            </a:r>
          </a:p>
          <a:p>
            <a:pPr algn="just">
              <a:lnSpc>
                <a:spcPct val="150000"/>
              </a:lnSpc>
              <a:buNone/>
            </a:pPr>
            <a:endParaRPr lang="pt-PT" sz="1800" dirty="0" smtClean="0">
              <a:latin typeface="Calibri" pitchFamily="34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PT" sz="1800" dirty="0" smtClean="0">
                <a:latin typeface="Calibri" pitchFamily="34" charset="0"/>
                <a:cs typeface="Times New Roman" pitchFamily="18" charset="0"/>
              </a:rPr>
              <a:t>	- O excerto apresentado do filme, remete-nos para um bairro social (favela) onde era evidente a carência de estímulos, assim como a inexistência da implementação de certos valores. Assim, as crianças não foram estimuladas a desenvolver capacidades que estavam inerentes a cada estádio de desenvolvimento. </a:t>
            </a:r>
          </a:p>
          <a:p>
            <a:pPr algn="just">
              <a:lnSpc>
                <a:spcPct val="150000"/>
              </a:lnSpc>
              <a:buNone/>
            </a:pPr>
            <a:endParaRPr lang="pt-PT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chemeClr val="accent1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dirty="0" smtClean="0">
                <a:latin typeface="Calibri" pitchFamily="34" charset="0"/>
                <a:cs typeface="Times New Roman" pitchFamily="18" charset="0"/>
              </a:rPr>
              <a:t>Resposta</a:t>
            </a:r>
            <a:endParaRPr lang="pt-PT" dirty="0"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pt-PT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pt-PT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PT" dirty="0" smtClean="0">
                <a:latin typeface="Calibri" pitchFamily="34" charset="0"/>
                <a:cs typeface="Times New Roman" pitchFamily="18" charset="0"/>
              </a:rPr>
              <a:t>De acordo com a teoria de </a:t>
            </a:r>
            <a:r>
              <a:rPr lang="pt-PT" dirty="0" err="1" smtClean="0">
                <a:latin typeface="Calibri" pitchFamily="34" charset="0"/>
                <a:cs typeface="Times New Roman" pitchFamily="18" charset="0"/>
              </a:rPr>
              <a:t>Jean</a:t>
            </a:r>
            <a:r>
              <a:rPr lang="pt-PT" dirty="0" smtClean="0">
                <a:latin typeface="Calibri" pitchFamily="34" charset="0"/>
                <a:cs typeface="Times New Roman" pitchFamily="18" charset="0"/>
              </a:rPr>
              <a:t> Piaget, de que modo é que o desenvolvimento humano da criança pode ser influenciado pelo contexto?			</a:t>
            </a:r>
          </a:p>
          <a:p>
            <a:pPr algn="just">
              <a:buNone/>
            </a:pPr>
            <a:r>
              <a:rPr lang="pt-PT" dirty="0" smtClean="0">
                <a:latin typeface="Calibri" pitchFamily="34" charset="0"/>
                <a:cs typeface="Times New Roman" pitchFamily="18" charset="0"/>
              </a:rPr>
              <a:t>	</a:t>
            </a:r>
            <a:endParaRPr lang="pt-PT" dirty="0" smtClean="0">
              <a:latin typeface="Calibri" pitchFamily="34" charset="0"/>
            </a:endParaRPr>
          </a:p>
          <a:p>
            <a:pPr>
              <a:buNone/>
            </a:pPr>
            <a:endParaRPr lang="pt-PT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prstGeom prst="roundRect">
            <a:avLst/>
          </a:prstGeom>
          <a:solidFill>
            <a:schemeClr val="accent1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dirty="0" smtClean="0">
                <a:latin typeface="Calibri" pitchFamily="34" charset="0"/>
                <a:cs typeface="Times New Roman" pitchFamily="18" charset="0"/>
              </a:rPr>
              <a:t>2ª Questão</a:t>
            </a:r>
            <a:endParaRPr lang="pt-PT" dirty="0"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5" name="Imagem 4" descr="imagem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3645024"/>
            <a:ext cx="2592288" cy="2609570"/>
          </a:xfrm>
          <a:prstGeom prst="rect">
            <a:avLst/>
          </a:prstGeom>
          <a:ln>
            <a:solidFill>
              <a:schemeClr val="accent6"/>
            </a:solidFill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t-PT" sz="2600" dirty="0" smtClean="0">
                <a:latin typeface="Calibri" pitchFamily="34" charset="0"/>
                <a:cs typeface="Times New Roman" pitchFamily="18" charset="0"/>
              </a:rPr>
              <a:t>	</a:t>
            </a:r>
            <a:r>
              <a:rPr lang="pt-PT" sz="1800" dirty="0" smtClean="0">
                <a:latin typeface="Calibri" pitchFamily="34" charset="0"/>
                <a:cs typeface="Times New Roman" pitchFamily="18" charset="0"/>
              </a:rPr>
              <a:t>- </a:t>
            </a:r>
            <a:r>
              <a:rPr lang="pt-PT" sz="1800" dirty="0" smtClean="0">
                <a:latin typeface="Calibri" pitchFamily="34" charset="0"/>
              </a:rPr>
              <a:t>Factores que influenciam o desenvolvimento humano (hereditariedade, crescimento orgânico, maturação neuro-fisiológica, meio).</a:t>
            </a:r>
          </a:p>
          <a:p>
            <a:pPr algn="just">
              <a:buNone/>
            </a:pPr>
            <a:endParaRPr lang="pt-PT" sz="1800" dirty="0" smtClean="0">
              <a:latin typeface="Calibri" pitchFamily="34" charset="0"/>
            </a:endParaRPr>
          </a:p>
          <a:p>
            <a:pPr algn="just">
              <a:buNone/>
            </a:pPr>
            <a:r>
              <a:rPr lang="pt-PT" sz="1800" dirty="0" smtClean="0">
                <a:latin typeface="Calibri" pitchFamily="34" charset="0"/>
              </a:rPr>
              <a:t>	 - Piaget divide os períodos de desenvolvimento de acordo com o aparecimento de novas qualidades de pensamento que, por sua vez, influenciam o desenvolvimento global.</a:t>
            </a:r>
          </a:p>
          <a:p>
            <a:pPr algn="just">
              <a:buNone/>
            </a:pPr>
            <a:endParaRPr lang="pt-PT" sz="1800" dirty="0" smtClean="0">
              <a:latin typeface="Calibri" pitchFamily="34" charset="0"/>
            </a:endParaRPr>
          </a:p>
          <a:p>
            <a:pPr algn="just">
              <a:buNone/>
            </a:pPr>
            <a:r>
              <a:rPr lang="pt-PT" sz="1800" dirty="0" smtClean="0">
                <a:latin typeface="Calibri" pitchFamily="34" charset="0"/>
              </a:rPr>
              <a:t>	 - Período sensório-motor, pré-operatório, operações concretas, operações formais.</a:t>
            </a:r>
          </a:p>
          <a:p>
            <a:pPr algn="just"/>
            <a:endParaRPr lang="pt-PT" sz="1800" dirty="0" smtClean="0">
              <a:latin typeface="Calibri" pitchFamily="34" charset="0"/>
            </a:endParaRPr>
          </a:p>
          <a:p>
            <a:pPr algn="just">
              <a:buNone/>
            </a:pPr>
            <a:r>
              <a:rPr lang="pt-PT" sz="1800" dirty="0" smtClean="0">
                <a:latin typeface="Calibri" pitchFamily="34" charset="0"/>
              </a:rPr>
              <a:t>	 - Todos os indivíduos passam por estas fases, porém o início e o término de cada uma delas dependem das características biológicas do indivíduo e de factores educacionais e sociais – logo dependem do contexto (raça, estatuto económico, grau de educação/formação, meio onde vive, etc.) .</a:t>
            </a:r>
          </a:p>
          <a:p>
            <a:pPr algn="just">
              <a:buNone/>
            </a:pPr>
            <a:endParaRPr lang="pt-PT" sz="18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PT" sz="18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chemeClr val="accent1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dirty="0" smtClean="0">
                <a:latin typeface="Calibri" pitchFamily="34" charset="0"/>
                <a:cs typeface="Times New Roman" pitchFamily="18" charset="0"/>
              </a:rPr>
              <a:t>Resposta</a:t>
            </a:r>
            <a:endParaRPr lang="pt-PT" dirty="0"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pt-PT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pt-PT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PT" dirty="0" smtClean="0"/>
              <a:t>De que modo é que a construção do projecto de vida pode ser influenciado pelo processo de desenvolvimento da criança?</a:t>
            </a:r>
            <a:r>
              <a:rPr lang="pt-PT" dirty="0" smtClean="0">
                <a:latin typeface="Calibri" pitchFamily="34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pt-PT" dirty="0" smtClean="0">
                <a:latin typeface="Calibri" pitchFamily="34" charset="0"/>
                <a:cs typeface="Times New Roman" pitchFamily="18" charset="0"/>
              </a:rPr>
              <a:t>	</a:t>
            </a:r>
            <a:endParaRPr lang="pt-PT" dirty="0" smtClean="0">
              <a:latin typeface="Calibri" pitchFamily="34" charset="0"/>
            </a:endParaRPr>
          </a:p>
          <a:p>
            <a:pPr>
              <a:buNone/>
            </a:pPr>
            <a:endParaRPr lang="pt-PT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prstGeom prst="roundRect">
            <a:avLst/>
          </a:prstGeom>
          <a:solidFill>
            <a:schemeClr val="accent1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dirty="0" smtClean="0">
                <a:latin typeface="Calibri" pitchFamily="34" charset="0"/>
                <a:cs typeface="Times New Roman" pitchFamily="18" charset="0"/>
              </a:rPr>
              <a:t>3ª Questão</a:t>
            </a:r>
            <a:endParaRPr lang="pt-PT" dirty="0"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1026" name="Picture 2" descr="http://img.geocaching.com/cache/2f1e68c2-9376-44a8-acf4-d8805003b9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3429000"/>
            <a:ext cx="2592288" cy="31712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endParaRPr lang="pt-PT" sz="2600" dirty="0" smtClean="0">
              <a:latin typeface="Calibri" pitchFamily="34" charset="0"/>
              <a:cs typeface="Times New Roman" pitchFamily="18" charset="0"/>
            </a:endParaRPr>
          </a:p>
          <a:p>
            <a:pPr algn="just">
              <a:buNone/>
            </a:pPr>
            <a:r>
              <a:rPr lang="pt-PT" sz="2600" dirty="0" smtClean="0">
                <a:latin typeface="Calibri" pitchFamily="34" charset="0"/>
                <a:cs typeface="Times New Roman" pitchFamily="18" charset="0"/>
              </a:rPr>
              <a:t>	</a:t>
            </a:r>
            <a:r>
              <a:rPr lang="pt-PT" sz="1800" dirty="0" smtClean="0">
                <a:latin typeface="Calibri" pitchFamily="34" charset="0"/>
                <a:cs typeface="Times New Roman" pitchFamily="18" charset="0"/>
              </a:rPr>
              <a:t>- </a:t>
            </a:r>
            <a:r>
              <a:rPr lang="pt-PT" sz="1800" dirty="0" smtClean="0">
                <a:latin typeface="Calibri" pitchFamily="34" charset="0"/>
              </a:rPr>
              <a:t>De acordo com Piaget, é no final da infância que a criança começa a formar a sua personalidade (8-12 anos), com a organização autónoma das regras, dos valores, a afirmação da vontade.</a:t>
            </a:r>
          </a:p>
          <a:p>
            <a:pPr algn="just">
              <a:buNone/>
            </a:pPr>
            <a:endParaRPr lang="pt-PT" sz="1800" dirty="0" smtClean="0">
              <a:latin typeface="Calibri" pitchFamily="34" charset="0"/>
            </a:endParaRPr>
          </a:p>
          <a:p>
            <a:pPr algn="just">
              <a:buNone/>
            </a:pPr>
            <a:r>
              <a:rPr lang="pt-PT" sz="1800" dirty="0" smtClean="0">
                <a:latin typeface="Calibri" pitchFamily="34" charset="0"/>
              </a:rPr>
              <a:t>	- São estes aspectos que se vão exteriorizar na construção de um projecto de vida.</a:t>
            </a:r>
          </a:p>
          <a:p>
            <a:pPr algn="just">
              <a:buNone/>
            </a:pPr>
            <a:endParaRPr lang="pt-PT" sz="1800" dirty="0" smtClean="0">
              <a:latin typeface="Calibri" pitchFamily="34" charset="0"/>
            </a:endParaRPr>
          </a:p>
          <a:p>
            <a:pPr algn="just">
              <a:buNone/>
            </a:pPr>
            <a:r>
              <a:rPr lang="pt-PT" sz="1800" dirty="0" smtClean="0">
                <a:latin typeface="Calibri" pitchFamily="34" charset="0"/>
              </a:rPr>
              <a:t>	 - É o projecto de vida que vai nortear o indivíduo na sua adaptação à realidade , que ocorre com a sua inserção no mundo do trabalho ou na preparação para ele.</a:t>
            </a:r>
          </a:p>
          <a:p>
            <a:pPr algn="just">
              <a:buNone/>
            </a:pPr>
            <a:r>
              <a:rPr lang="pt-PT" sz="1800" dirty="0" smtClean="0">
                <a:latin typeface="Calibri" pitchFamily="34" charset="0"/>
              </a:rPr>
              <a:t>	</a:t>
            </a:r>
          </a:p>
          <a:p>
            <a:pPr algn="just">
              <a:buNone/>
            </a:pPr>
            <a:r>
              <a:rPr lang="pt-PT" sz="1800" dirty="0" smtClean="0">
                <a:latin typeface="Calibri" pitchFamily="34" charset="0"/>
              </a:rPr>
              <a:t>	 - Ocorre um equilíbrio entre o real e os ideias do indivíduo, isto é, de revolucionário no plano de ideias, ele torna-se transformador no plano de acção.</a:t>
            </a:r>
          </a:p>
          <a:p>
            <a:pPr algn="just">
              <a:buNone/>
            </a:pPr>
            <a:endParaRPr lang="pt-PT" sz="18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buNone/>
            </a:pPr>
            <a:endParaRPr lang="pt-PT" sz="18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chemeClr val="accent1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dirty="0" smtClean="0">
                <a:latin typeface="Calibri" pitchFamily="34" charset="0"/>
                <a:cs typeface="Times New Roman" pitchFamily="18" charset="0"/>
              </a:rPr>
              <a:t>Resposta</a:t>
            </a:r>
            <a:endParaRPr lang="pt-PT" dirty="0"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>
            <a:normAutofit/>
          </a:bodyPr>
          <a:lstStyle/>
          <a:p>
            <a:r>
              <a:rPr lang="pt-PT" dirty="0" smtClean="0"/>
              <a:t>Obrigado pela vossa atenção!</a:t>
            </a:r>
            <a:endParaRPr lang="pt-PT" dirty="0"/>
          </a:p>
        </p:txBody>
      </p:sp>
      <p:pic>
        <p:nvPicPr>
          <p:cNvPr id="22530" name="Picture 2" descr="http://1.bp.blogspot.com/_WmIyaZPESuQ/SKSVBG8-4_I/AAAAAAAACG8/ELatXxIK5Zg/s400/Jean_Piage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645024"/>
            <a:ext cx="1819275" cy="266166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3 -0.02531  0.007 -0.04929  0.015 -0.04929  C 0.024 -0.04929  0.027 -0.02531  0.03 0  C 0.034 0.02797  0.037 0.05595  0.047 0.05595  C 0.056 0.05595  0.059 0.02797  0.063 0  C 0.065 -0.02531  0.069 -0.04929  0.078 -0.04929  C 0.086 -0.04929  0.09 -0.02531  0.093 0  C 0.096 0.02797  0.1 0.05595  0.109 0.05595  C 0.118 0.05595  0.125 0  0.125 0  C 0.128 -0.02531  0.131 -0.04929  0.14 -0.04929  C 0.149 -0.04929  0.152 -0.02531  0.155 0  C 0.159 0.02797  0.162 0.05595  0.172 0.05595  C 0.181 0.05595  0.184 0.02797  0.187 0  C 0.191 -0.02531  0.194 -0.04929  0.203 -0.04929  C 0.211 -0.04929  0.215 -0.02531  0.218 0  C 0.221 0.02797  0.225 0.05595  0.234 0.05595  C 0.243 0.05595  0.246 0.02797  0.25 0  E" pathEditMode="relative" ptsTypes="">
                                      <p:cBhvr>
                                        <p:cTn id="11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Personalizado 9">
      <a:dk1>
        <a:srgbClr val="49711E"/>
      </a:dk1>
      <a:lt1>
        <a:srgbClr val="24380E"/>
      </a:lt1>
      <a:dk2>
        <a:srgbClr val="6DAA2D"/>
      </a:dk2>
      <a:lt2>
        <a:srgbClr val="C9C2D1"/>
      </a:lt2>
      <a:accent1>
        <a:srgbClr val="FFFFFF"/>
      </a:accent1>
      <a:accent2>
        <a:srgbClr val="9CB084"/>
      </a:accent2>
      <a:accent3>
        <a:srgbClr val="49711E"/>
      </a:accent3>
      <a:accent4>
        <a:srgbClr val="FFFFFF"/>
      </a:accent4>
      <a:accent5>
        <a:srgbClr val="7E6BC9"/>
      </a:accent5>
      <a:accent6>
        <a:srgbClr val="92D050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60</Words>
  <Application>Microsoft Office PowerPoint</Application>
  <PresentationFormat>Apresentação no Ecrã (4:3)</PresentationFormat>
  <Paragraphs>68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0" baseType="lpstr">
      <vt:lpstr>Vértice</vt:lpstr>
      <vt:lpstr>Psicologia do desenvolvimento</vt:lpstr>
      <vt:lpstr>Questões</vt:lpstr>
      <vt:lpstr>1ª Questão</vt:lpstr>
      <vt:lpstr>Resposta</vt:lpstr>
      <vt:lpstr>2ª Questão</vt:lpstr>
      <vt:lpstr>Resposta</vt:lpstr>
      <vt:lpstr>3ª Questão</vt:lpstr>
      <vt:lpstr>Resposta</vt:lpstr>
      <vt:lpstr>Obrigado pela vossa atenção!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Psicologia do desenvolvimento</dc:title>
  <dc:creator>Ana Ponte</dc:creator>
  <cp:lastModifiedBy>tmn</cp:lastModifiedBy>
  <cp:revision>12</cp:revision>
  <dcterms:created xsi:type="dcterms:W3CDTF">2010-11-04T23:43:48Z</dcterms:created>
  <dcterms:modified xsi:type="dcterms:W3CDTF">2010-12-19T17:34:03Z</dcterms:modified>
</cp:coreProperties>
</file>