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4" r:id="rId6"/>
    <p:sldId id="265" r:id="rId7"/>
    <p:sldId id="266" r:id="rId8"/>
    <p:sldId id="273" r:id="rId9"/>
    <p:sldId id="274" r:id="rId10"/>
    <p:sldId id="259" r:id="rId11"/>
    <p:sldId id="261" r:id="rId12"/>
    <p:sldId id="268" r:id="rId13"/>
    <p:sldId id="262" r:id="rId14"/>
    <p:sldId id="272" r:id="rId15"/>
    <p:sldId id="263" r:id="rId16"/>
    <p:sldId id="269" r:id="rId17"/>
    <p:sldId id="260" r:id="rId1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913E-CC3B-48A4-9A31-3E557F1C9F37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6AAB-C591-4DDF-A61B-9403F5D2F3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913E-CC3B-48A4-9A31-3E557F1C9F37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6AAB-C591-4DDF-A61B-9403F5D2F3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913E-CC3B-48A4-9A31-3E557F1C9F37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6AAB-C591-4DDF-A61B-9403F5D2F3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913E-CC3B-48A4-9A31-3E557F1C9F37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6AAB-C591-4DDF-A61B-9403F5D2F3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913E-CC3B-48A4-9A31-3E557F1C9F37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6AAB-C591-4DDF-A61B-9403F5D2F3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913E-CC3B-48A4-9A31-3E557F1C9F37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6AAB-C591-4DDF-A61B-9403F5D2F3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913E-CC3B-48A4-9A31-3E557F1C9F37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6AAB-C591-4DDF-A61B-9403F5D2F3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913E-CC3B-48A4-9A31-3E557F1C9F37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6AAB-C591-4DDF-A61B-9403F5D2F3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913E-CC3B-48A4-9A31-3E557F1C9F37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6AAB-C591-4DDF-A61B-9403F5D2F3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913E-CC3B-48A4-9A31-3E557F1C9F37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6AAB-C591-4DDF-A61B-9403F5D2F3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913E-CC3B-48A4-9A31-3E557F1C9F37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6AAB-C591-4DDF-A61B-9403F5D2F3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7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6913E-CC3B-48A4-9A31-3E557F1C9F37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26AAB-C591-4DDF-A61B-9403F5D2F34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http://www.fcdef.up.pt/splash.jp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908720"/>
            <a:ext cx="7772400" cy="2088232"/>
          </a:xfrm>
        </p:spPr>
        <p:txBody>
          <a:bodyPr>
            <a:normAutofit fontScale="90000"/>
          </a:bodyPr>
          <a:lstStyle/>
          <a:p>
            <a:r>
              <a:rPr lang="pt-PT" b="1" dirty="0" smtClean="0"/>
              <a:t>Psicologia da Educação</a:t>
            </a:r>
            <a:r>
              <a:rPr lang="pt-PT" sz="4000" b="1" dirty="0" smtClean="0"/>
              <a:t/>
            </a:r>
            <a:br>
              <a:rPr lang="pt-PT" sz="4000" b="1" dirty="0" smtClean="0"/>
            </a:br>
            <a:r>
              <a:rPr lang="pt-PT" sz="4000" b="1" dirty="0" smtClean="0"/>
              <a:t/>
            </a:r>
            <a:br>
              <a:rPr lang="pt-PT" sz="4000" b="1" dirty="0" smtClean="0"/>
            </a:br>
            <a:r>
              <a:rPr lang="pt-PT" sz="4000" b="1" u="sng" dirty="0" smtClean="0"/>
              <a:t>Teorias da Psicologia</a:t>
            </a:r>
            <a:r>
              <a:rPr lang="pt-PT" sz="4000" b="1" dirty="0" smtClean="0"/>
              <a:t> </a:t>
            </a:r>
            <a:r>
              <a:rPr lang="pt-PT" sz="4000" dirty="0" smtClean="0"/>
              <a:t/>
            </a:r>
            <a:br>
              <a:rPr lang="pt-PT" sz="4000" dirty="0" smtClean="0"/>
            </a:br>
            <a:r>
              <a:rPr lang="pt-PT" sz="4000" b="1" dirty="0" smtClean="0"/>
              <a:t>Construtivismo Sócio-histórico de Vygotsky</a:t>
            </a:r>
            <a:r>
              <a:rPr lang="pt-PT" sz="3600" dirty="0" smtClean="0"/>
              <a:t/>
            </a:r>
            <a:br>
              <a:rPr lang="pt-PT" sz="3600" dirty="0" smtClean="0"/>
            </a:br>
            <a:endParaRPr lang="pt-PT" sz="36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2852936"/>
            <a:ext cx="9144000" cy="4005064"/>
          </a:xfrm>
        </p:spPr>
        <p:txBody>
          <a:bodyPr>
            <a:normAutofit fontScale="40000" lnSpcReduction="20000"/>
          </a:bodyPr>
          <a:lstStyle/>
          <a:p>
            <a:pPr algn="r"/>
            <a:endParaRPr lang="pt-PT" sz="3500" b="1" dirty="0" smtClean="0">
              <a:solidFill>
                <a:schemeClr val="tx1"/>
              </a:solidFill>
            </a:endParaRPr>
          </a:p>
          <a:p>
            <a:pPr algn="r"/>
            <a:endParaRPr lang="pt-PT" sz="3500" b="1" dirty="0" smtClean="0">
              <a:solidFill>
                <a:schemeClr val="tx1"/>
              </a:solidFill>
            </a:endParaRPr>
          </a:p>
          <a:p>
            <a:pPr algn="r"/>
            <a:r>
              <a:rPr lang="pt-PT" sz="4200" b="1" dirty="0" smtClean="0">
                <a:solidFill>
                  <a:schemeClr val="tx1"/>
                </a:solidFill>
              </a:rPr>
              <a:t>Docentes</a:t>
            </a:r>
            <a:r>
              <a:rPr lang="pt-PT" sz="4200" dirty="0" smtClean="0">
                <a:solidFill>
                  <a:schemeClr val="tx1"/>
                </a:solidFill>
              </a:rPr>
              <a:t>: Professor Doutor Nuno Corte-Real e Professor Paulo Castelar</a:t>
            </a:r>
          </a:p>
          <a:p>
            <a:pPr algn="r"/>
            <a:endParaRPr lang="pt-PT" sz="4200" dirty="0" smtClean="0">
              <a:solidFill>
                <a:schemeClr val="tx1"/>
              </a:solidFill>
            </a:endParaRPr>
          </a:p>
          <a:p>
            <a:pPr algn="r"/>
            <a:endParaRPr lang="pt-PT" sz="4200" dirty="0" smtClean="0">
              <a:solidFill>
                <a:schemeClr val="tx1"/>
              </a:solidFill>
            </a:endParaRPr>
          </a:p>
          <a:p>
            <a:pPr algn="r"/>
            <a:r>
              <a:rPr lang="pt-PT" sz="4200" b="1" dirty="0" smtClean="0">
                <a:solidFill>
                  <a:schemeClr val="tx1"/>
                </a:solidFill>
              </a:rPr>
              <a:t>Discentes</a:t>
            </a:r>
            <a:r>
              <a:rPr lang="pt-PT" sz="4200" dirty="0" smtClean="0">
                <a:solidFill>
                  <a:schemeClr val="tx1"/>
                </a:solidFill>
              </a:rPr>
              <a:t>: Andreia Ferreira, Edgar Vieira, Elsa Monteiro, Ivo Pereira, Joana Almeida, Jorge  Pinto, Jorge Reis, Luís Almeida, Pedro Silva, Rui Silva, Sérgio Henriques, Tiago Ribeiro, Vítor Queirós</a:t>
            </a:r>
          </a:p>
          <a:p>
            <a:endParaRPr lang="pt-PT" sz="3700" dirty="0" smtClean="0">
              <a:solidFill>
                <a:schemeClr val="tx1"/>
              </a:solidFill>
            </a:endParaRPr>
          </a:p>
          <a:p>
            <a:endParaRPr lang="pt-PT" sz="2900" dirty="0" smtClean="0"/>
          </a:p>
          <a:p>
            <a:endParaRPr lang="pt-PT" sz="2900" dirty="0" smtClean="0"/>
          </a:p>
          <a:p>
            <a:endParaRPr lang="pt-PT" sz="2900" dirty="0" smtClean="0"/>
          </a:p>
          <a:p>
            <a:endParaRPr lang="pt-PT" sz="2900" dirty="0" smtClean="0"/>
          </a:p>
          <a:p>
            <a:endParaRPr lang="pt-PT" sz="2900" dirty="0" smtClean="0"/>
          </a:p>
          <a:p>
            <a:endParaRPr lang="pt-PT" sz="2900" dirty="0" smtClean="0"/>
          </a:p>
          <a:p>
            <a:r>
              <a:rPr lang="pt-PT" sz="2900" dirty="0" smtClean="0"/>
              <a:t> </a:t>
            </a:r>
          </a:p>
          <a:p>
            <a:r>
              <a:rPr lang="pt-PT" sz="1600" dirty="0" smtClean="0"/>
              <a:t>                    </a:t>
            </a:r>
            <a:endParaRPr lang="pt-PT" sz="3500" dirty="0" smtClean="0">
              <a:solidFill>
                <a:schemeClr val="tx1"/>
              </a:solidFill>
            </a:endParaRPr>
          </a:p>
          <a:p>
            <a:r>
              <a:rPr lang="pt-PT" sz="5000" b="1" dirty="0" smtClean="0">
                <a:solidFill>
                  <a:schemeClr val="tx1"/>
                </a:solidFill>
              </a:rPr>
              <a:t>1º Ano do 2º Ciclo em Ensino de Educação Física nos Ensinos Básico e Secundário</a:t>
            </a:r>
          </a:p>
          <a:p>
            <a:r>
              <a:rPr lang="pt-PT" sz="5000" dirty="0" smtClean="0">
                <a:solidFill>
                  <a:schemeClr val="tx1"/>
                </a:solidFill>
              </a:rPr>
              <a:t>8 de Novembro de 2010</a:t>
            </a:r>
            <a:endParaRPr lang="pt-PT" sz="5000" dirty="0" smtClean="0"/>
          </a:p>
          <a:p>
            <a:endParaRPr lang="pt-PT" dirty="0"/>
          </a:p>
        </p:txBody>
      </p:sp>
      <p:pic>
        <p:nvPicPr>
          <p:cNvPr id="4" name="Imagem 2" descr="http://www.fcdef.up.pt/splash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285750" y="214313"/>
            <a:ext cx="164306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7956550" y="188913"/>
          <a:ext cx="928688" cy="857250"/>
        </p:xfrm>
        <a:graphic>
          <a:graphicData uri="http://schemas.openxmlformats.org/presentationml/2006/ole">
            <p:oleObj spid="_x0000_s1027" name="Picture" r:id="rId5" imgW="508000" imgH="520700" progId="Word.Picture.8">
              <p:embed/>
            </p:oleObj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CONTRIBUIÇÃO DE VYGOTSKY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pt-PT" b="1" dirty="0" smtClean="0"/>
              <a:t>2. Segundo Vygotsky, é a aprendizagem que leva ao desenvolvimento do indivíduo. Em que consiste a Zona de Desenvolvimento Proximal (ZDP)?</a:t>
            </a:r>
          </a:p>
          <a:p>
            <a:endParaRPr lang="pt-PT" dirty="0" smtClean="0"/>
          </a:p>
          <a:p>
            <a:r>
              <a:rPr lang="pt-PT" dirty="0" smtClean="0"/>
              <a:t>Diferença entre o que a criança consegue realizar sozinha e aquilo que é capaz de aprender e fazer com a ajuda de outra pessoa mais experiente.</a:t>
            </a:r>
          </a:p>
          <a:p>
            <a:pPr>
              <a:buNone/>
            </a:pPr>
            <a:r>
              <a:rPr lang="pt-PT" dirty="0" smtClean="0"/>
              <a:t> </a:t>
            </a:r>
          </a:p>
          <a:p>
            <a:r>
              <a:rPr lang="pt-PT" dirty="0" smtClean="0"/>
              <a:t>Tudo o que a criança pode adquirir em termos intelectuais quando lhe é dado um bom suporte educacional.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CONTRIBUIÇÃO DE VYGOTSKY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 smtClean="0"/>
              <a:t>Área entre o actual desenvolvimento do sujeito (capacidade para resolver problemas individualmente) e o seu desenvolvimento potencial (resolução de problemas através da orientação de pessoas mais capazes).</a:t>
            </a:r>
          </a:p>
          <a:p>
            <a:endParaRPr lang="pt-PT" dirty="0" smtClean="0"/>
          </a:p>
          <a:p>
            <a:r>
              <a:rPr lang="pt-PT" dirty="0" smtClean="0"/>
              <a:t>Trajectória que o sujeito percorre para desenvolver funções que estão em processo de amadurecimento, que se consolidarão no nível de desenvolvimento real.</a:t>
            </a:r>
            <a:endParaRPr lang="pt-P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CONTRIBUIÇÃO DE VYGOTSKY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pt-PT" b="1" dirty="0" smtClean="0"/>
              <a:t>3. De acordo com Vygotsky, de que forma se processa a aprendizagem?</a:t>
            </a:r>
          </a:p>
          <a:p>
            <a:pPr algn="ctr">
              <a:buNone/>
            </a:pPr>
            <a:endParaRPr lang="pt-PT" b="1" dirty="0" smtClean="0"/>
          </a:p>
          <a:p>
            <a:r>
              <a:rPr lang="pt-PT" dirty="0" smtClean="0"/>
              <a:t>A aprendizagem é a força propulsora do desenvolvimento intelectual.</a:t>
            </a:r>
          </a:p>
          <a:p>
            <a:endParaRPr lang="pt-PT" dirty="0" smtClean="0"/>
          </a:p>
          <a:p>
            <a:r>
              <a:rPr lang="pt-PT" dirty="0" smtClean="0"/>
              <a:t>O processo de aprendizagem ocorre “de fora para dentro” – é o meio exterior que vai formar o sujeito.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O indivíduo apropria-se da especificidade dos objectos, aprendendo a partir da manipulação com o meio.</a:t>
            </a:r>
          </a:p>
          <a:p>
            <a:pPr marL="514350" indent="-514350"/>
            <a:endParaRPr lang="pt-PT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CONTRIBUIÇÃO DE VYGOTSKY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pt-PT" dirty="0" smtClean="0"/>
              <a:t>O indivíduo interage com o meio ambiente respondendo aos estímulos externos, analisando, organizando e construindo o seu conhecimento.</a:t>
            </a:r>
          </a:p>
          <a:p>
            <a:pPr marL="514350" indent="-514350"/>
            <a:endParaRPr lang="pt-PT" dirty="0" smtClean="0"/>
          </a:p>
          <a:p>
            <a:pPr marL="514350" indent="-514350"/>
            <a:endParaRPr lang="pt-PT" dirty="0" smtClean="0"/>
          </a:p>
          <a:p>
            <a:pPr marL="514350" indent="-514350"/>
            <a:r>
              <a:rPr lang="pt-PT" dirty="0" smtClean="0"/>
              <a:t>O conceito de mediação é um termo central para a aprendizagem.</a:t>
            </a:r>
          </a:p>
          <a:p>
            <a:pPr marL="514350" indent="-514350"/>
            <a:endParaRPr lang="pt-PT" b="1" dirty="0" smtClean="0"/>
          </a:p>
          <a:p>
            <a:endParaRPr lang="pt-P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CONTRIBUIÇÃO DE VYGOTSKY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 smtClean="0"/>
              <a:t>O indivíduo apropria-se do meio que o rodeia a partir dos mediadores e dos significados.</a:t>
            </a:r>
          </a:p>
          <a:p>
            <a:endParaRPr lang="pt-PT" dirty="0" smtClean="0"/>
          </a:p>
          <a:p>
            <a:r>
              <a:rPr lang="pt-PT" dirty="0" smtClean="0"/>
              <a:t> A mediação simbólica refere-se à maneira como nos apropriamos das coisas. Pode ser externa ou interna. </a:t>
            </a:r>
          </a:p>
          <a:p>
            <a:endParaRPr lang="pt-PT" dirty="0" smtClean="0"/>
          </a:p>
          <a:p>
            <a:r>
              <a:rPr lang="pt-PT" dirty="0" smtClean="0"/>
              <a:t>Para Vygotsky, as estruturas cognitivas do sujeito vão-se formar a partir das relações com o meio. 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CONTRIBUIÇÃO DE VYGOTSKY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A relação mediatizada ocorre através da interacção com signos, símbolos culturais e objectos. </a:t>
            </a:r>
          </a:p>
          <a:p>
            <a:endParaRPr lang="pt-PT" dirty="0" smtClean="0"/>
          </a:p>
          <a:p>
            <a:r>
              <a:rPr lang="pt-PT" dirty="0" smtClean="0"/>
              <a:t>A ligação entre o homem e o mundo exterior é guiada por sistemas simbólicos que funcionam como mediadores.</a:t>
            </a:r>
          </a:p>
          <a:p>
            <a:pPr>
              <a:buNone/>
            </a:pPr>
            <a:endParaRPr lang="pt-PT" dirty="0" smtClean="0"/>
          </a:p>
          <a:p>
            <a:r>
              <a:rPr lang="pt-PT" dirty="0" smtClean="0"/>
              <a:t>O ser humano constitui-se tal como é, através da sua relação com o “outro”.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CONCLUSÃO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O desenvolvimento do indivíduo está de acordo com o contexto sócio-histórico no qual se encontra inserido. </a:t>
            </a:r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De acordo com Vygotsky, o funcionamento psicológico baseia-se nas relações que cada sujeito estabelece com o meio ambiente. </a:t>
            </a:r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t-PT" sz="6600" b="1" dirty="0" smtClean="0"/>
          </a:p>
          <a:p>
            <a:pPr algn="ctr">
              <a:buNone/>
            </a:pPr>
            <a:r>
              <a:rPr lang="pt-PT" sz="6600" b="1" dirty="0" smtClean="0"/>
              <a:t>OBRIGADA PELA ATENÇÃO!</a:t>
            </a:r>
            <a:endParaRPr lang="pt-PT" sz="6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INTRODUÇÃO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O processo de aprendizagem é inevitavelmente inerente a qualquer ser humano. Determina:</a:t>
            </a:r>
          </a:p>
          <a:p>
            <a:endParaRPr lang="pt-PT" dirty="0" smtClean="0"/>
          </a:p>
          <a:p>
            <a:pPr lvl="1">
              <a:buFont typeface="Wingdings" pitchFamily="2" charset="2"/>
              <a:buChar char="Ø"/>
            </a:pPr>
            <a:r>
              <a:rPr lang="pt-PT" dirty="0" smtClean="0"/>
              <a:t>o nosso pensamento;</a:t>
            </a:r>
          </a:p>
          <a:p>
            <a:pPr lvl="1">
              <a:buFont typeface="Wingdings" pitchFamily="2" charset="2"/>
              <a:buChar char="Ø"/>
            </a:pPr>
            <a:r>
              <a:rPr lang="pt-PT" dirty="0" smtClean="0"/>
              <a:t> a nossa linguagem;</a:t>
            </a:r>
          </a:p>
          <a:p>
            <a:pPr lvl="1">
              <a:buFont typeface="Wingdings" pitchFamily="2" charset="2"/>
              <a:buChar char="Ø"/>
            </a:pPr>
            <a:r>
              <a:rPr lang="pt-PT" dirty="0" smtClean="0"/>
              <a:t> as nossas motivações e atitudes;</a:t>
            </a:r>
          </a:p>
          <a:p>
            <a:pPr lvl="1">
              <a:buFont typeface="Wingdings" pitchFamily="2" charset="2"/>
              <a:buChar char="Ø"/>
            </a:pPr>
            <a:r>
              <a:rPr lang="pt-PT" dirty="0" smtClean="0"/>
              <a:t> a nossa personalidade.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INTRODUÇÃO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O desporto está repleto de relações de ensino-aprendizagem.</a:t>
            </a:r>
          </a:p>
          <a:p>
            <a:endParaRPr lang="pt-PT" dirty="0" smtClean="0"/>
          </a:p>
          <a:p>
            <a:r>
              <a:rPr lang="pt-PT" dirty="0" smtClean="0"/>
              <a:t>Todos os aspectos envolvidos no desporto, desde os psicológicos, como os comportamentos e atitudes, as ideias e pensamentos, até às capacidades motoras, necessitam de ser aprendidos. </a:t>
            </a:r>
          </a:p>
          <a:p>
            <a:endParaRPr lang="pt-PT" dirty="0" smtClean="0"/>
          </a:p>
          <a:p>
            <a:r>
              <a:rPr lang="pt-PT" dirty="0" smtClean="0"/>
              <a:t>Importância da aprendizagem em qualquer prática física.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INTRODUÇÃO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Grande relevância da teoria de Vygotsky para as Teorias da Psicologia e, nomeadamente, da Aprendizagem.</a:t>
            </a:r>
          </a:p>
          <a:p>
            <a:endParaRPr lang="pt-PT" dirty="0" smtClean="0"/>
          </a:p>
          <a:p>
            <a:r>
              <a:rPr lang="pt-PT" dirty="0" smtClean="0"/>
              <a:t>Para Vygotsky, os signos e a linguagem simbólica são construções da mente humana, que estabelecem uma ligação de mediação entre o homem e a realidade.</a:t>
            </a:r>
            <a:endParaRPr lang="pt-P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CONTRIBUIÇÃO DE VYGOTSKY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ctr">
              <a:buAutoNum type="arabicPeriod"/>
            </a:pPr>
            <a:r>
              <a:rPr lang="pt-PT" b="1" dirty="0" smtClean="0"/>
              <a:t>Porque é que a sua teoria se designa por construtivismo sócio-histórico e sócio-interaccionista?</a:t>
            </a:r>
          </a:p>
          <a:p>
            <a:pPr marL="514350" indent="-514350" algn="ctr">
              <a:buNone/>
            </a:pPr>
            <a:endParaRPr lang="pt-PT" b="1" dirty="0" smtClean="0"/>
          </a:p>
          <a:p>
            <a:r>
              <a:rPr lang="pt-PT" dirty="0" smtClean="0"/>
              <a:t>Importância do envolvimento ambiental no desenvolvimento do indivíduo, bem como no processo de formação da mente.</a:t>
            </a:r>
          </a:p>
          <a:p>
            <a:endParaRPr lang="pt-PT" dirty="0" smtClean="0"/>
          </a:p>
          <a:p>
            <a:r>
              <a:rPr lang="pt-PT" dirty="0" smtClean="0"/>
              <a:t>O ser humano é um ser social e histórico, que se constitui enquanto sujeito, a partir das relações que estabelece com os outros indivíduos.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CONTRIBUIÇÃO DE VYGOTSKY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PT" dirty="0" smtClean="0"/>
              <a:t>O sujeito interage com o meio ambiente respondendo aos estímulos externos, analisando, organizando e construindo o seu conhecimento.</a:t>
            </a:r>
          </a:p>
          <a:p>
            <a:endParaRPr lang="pt-PT" dirty="0" smtClean="0"/>
          </a:p>
          <a:p>
            <a:r>
              <a:rPr lang="pt-PT" dirty="0" smtClean="0"/>
              <a:t>A construção do conhecimento ocorre através da interacção entre três elementos:</a:t>
            </a:r>
          </a:p>
          <a:p>
            <a:pPr lvl="1">
              <a:buFont typeface="Wingdings" pitchFamily="2" charset="2"/>
              <a:buChar char="Ø"/>
            </a:pPr>
            <a:r>
              <a:rPr lang="pt-PT" dirty="0" smtClean="0"/>
              <a:t>Sujeito;</a:t>
            </a:r>
          </a:p>
          <a:p>
            <a:pPr lvl="1">
              <a:buFont typeface="Wingdings" pitchFamily="2" charset="2"/>
              <a:buChar char="Ø"/>
            </a:pPr>
            <a:r>
              <a:rPr lang="pt-PT" dirty="0" smtClean="0"/>
              <a:t>Objecto;</a:t>
            </a:r>
          </a:p>
          <a:p>
            <a:pPr lvl="1">
              <a:buFont typeface="Wingdings" pitchFamily="2" charset="2"/>
              <a:buChar char="Ø"/>
            </a:pPr>
            <a:r>
              <a:rPr lang="pt-PT" dirty="0" smtClean="0"/>
              <a:t>Meio.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CONTRIBUIÇÃO DE VYGOTSKY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Necessidade da relação com o meio para a maturação.</a:t>
            </a:r>
          </a:p>
          <a:p>
            <a:endParaRPr lang="pt-PT" dirty="0" smtClean="0"/>
          </a:p>
          <a:p>
            <a:endParaRPr lang="pt-PT" dirty="0" smtClean="0"/>
          </a:p>
          <a:p>
            <a:r>
              <a:rPr lang="pt-PT" dirty="0" smtClean="0"/>
              <a:t>O desenvolvimento como resultado de um processo sócio-histórico, com destaque para a linguagem e aprendizagem, com a aquisição de conhecimentos a dar-se pela interacção do sujeito com o meio.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CONTRIBUIÇÃO DE VYGOTSKY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 smtClean="0"/>
              <a:t>O indivíduo constrói-se no dia-a-dia, através das interacções que estabelece com o mundo exterior e com as suas vivências internas, observando, preparando e fabricando o seu conhecimento. </a:t>
            </a:r>
          </a:p>
          <a:p>
            <a:endParaRPr lang="pt-PT" dirty="0" smtClean="0"/>
          </a:p>
          <a:p>
            <a:r>
              <a:rPr lang="pt-PT" dirty="0" smtClean="0"/>
              <a:t>A relação mútua entre o indivíduo, que vive num determinado tempo, e o objecto moldado pela cultura exterior, é muito forte, pois um não existe sem o outro.</a:t>
            </a:r>
            <a:endParaRPr lang="pt-P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CONTRIBUIÇÃO DE VYGOTSKY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Considera o ser humano numa dimensão plural.</a:t>
            </a:r>
          </a:p>
          <a:p>
            <a:endParaRPr lang="pt-PT" dirty="0" smtClean="0"/>
          </a:p>
          <a:p>
            <a:r>
              <a:rPr lang="pt-PT" dirty="0" smtClean="0"/>
              <a:t>O indivíduo está sujeito ao contexto no qual se encontra inserido, sendo actor da sua própria história num determinado tempo, no qual as relações sociais são o ponto central.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856</Words>
  <Application>Microsoft Office PowerPoint</Application>
  <PresentationFormat>Apresentação no Ecrã (4:3)</PresentationFormat>
  <Paragraphs>103</Paragraphs>
  <Slides>17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19" baseType="lpstr">
      <vt:lpstr>Tema do Office</vt:lpstr>
      <vt:lpstr>Picture</vt:lpstr>
      <vt:lpstr>Psicologia da Educação  Teorias da Psicologia  Construtivismo Sócio-histórico de Vygotsky </vt:lpstr>
      <vt:lpstr>INTRODUÇÃO</vt:lpstr>
      <vt:lpstr>INTRODUÇÃO</vt:lpstr>
      <vt:lpstr>INTRODUÇÃO</vt:lpstr>
      <vt:lpstr>CONTRIBUIÇÃO DE VYGOTSKY</vt:lpstr>
      <vt:lpstr>CONTRIBUIÇÃO DE VYGOTSKY</vt:lpstr>
      <vt:lpstr>CONTRIBUIÇÃO DE VYGOTSKY</vt:lpstr>
      <vt:lpstr>CONTRIBUIÇÃO DE VYGOTSKY</vt:lpstr>
      <vt:lpstr>CONTRIBUIÇÃO DE VYGOTSKY</vt:lpstr>
      <vt:lpstr>CONTRIBUIÇÃO DE VYGOTSKY</vt:lpstr>
      <vt:lpstr>CONTRIBUIÇÃO DE VYGOTSKY</vt:lpstr>
      <vt:lpstr>CONTRIBUIÇÃO DE VYGOTSKY</vt:lpstr>
      <vt:lpstr>CONTRIBUIÇÃO DE VYGOTSKY</vt:lpstr>
      <vt:lpstr>CONTRIBUIÇÃO DE VYGOTSKY</vt:lpstr>
      <vt:lpstr>CONTRIBUIÇÃO DE VYGOTSKY</vt:lpstr>
      <vt:lpstr>CONCLUSÃO</vt:lpstr>
      <vt:lpstr>Diapositivo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e Cultura Organizacional da Escola</dc:title>
  <dc:creator>Joana</dc:creator>
  <cp:lastModifiedBy>tmn</cp:lastModifiedBy>
  <cp:revision>20</cp:revision>
  <dcterms:created xsi:type="dcterms:W3CDTF">2010-11-02T14:52:44Z</dcterms:created>
  <dcterms:modified xsi:type="dcterms:W3CDTF">2010-12-19T17:34:32Z</dcterms:modified>
</cp:coreProperties>
</file>