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61" r:id="rId6"/>
    <p:sldId id="265" r:id="rId7"/>
    <p:sldId id="264" r:id="rId8"/>
    <p:sldId id="259" r:id="rId9"/>
    <p:sldId id="262" r:id="rId10"/>
    <p:sldId id="266" r:id="rId11"/>
    <p:sldId id="267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>
        <p:scale>
          <a:sx n="82" d="100"/>
          <a:sy n="82" d="100"/>
        </p:scale>
        <p:origin x="-1032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cxnSp>
        <p:nvCxnSpPr>
          <p:cNvPr id="8" name="Conexão rect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Marcador de Posição d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e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5" name="Marcador de Posição do Número do Diapositivo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6" name="Marcador de Posição do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7" name="Conexão rect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2" name="Marcador de Posição de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4" name="Marcador de Posição de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cxnSp>
        <p:nvCxnSpPr>
          <p:cNvPr id="10" name="Conexão rect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Marcador de Posição de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43CDE44-047C-4772-90FB-D5A17DB90C90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4070470-5929-465B-A0AB-D0DC2F8F5146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200" y="3643314"/>
            <a:ext cx="8305800" cy="1143000"/>
          </a:xfrm>
        </p:spPr>
        <p:txBody>
          <a:bodyPr/>
          <a:lstStyle/>
          <a:p>
            <a:r>
              <a:rPr lang="pt-PT" dirty="0" smtClean="0">
                <a:solidFill>
                  <a:schemeClr val="accent1">
                    <a:lumMod val="50000"/>
                  </a:schemeClr>
                </a:solidFill>
              </a:rPr>
              <a:t>“Questões mais importantes e suas respostas”</a:t>
            </a:r>
          </a:p>
          <a:p>
            <a:r>
              <a:rPr lang="pt-PT" b="1" u="sng" dirty="0" smtClean="0"/>
              <a:t>Psicologia Educacional</a:t>
            </a:r>
            <a:endParaRPr lang="pt-PT" b="1" u="sng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1142984"/>
            <a:ext cx="8305800" cy="1981200"/>
          </a:xfrm>
        </p:spPr>
        <p:txBody>
          <a:bodyPr/>
          <a:lstStyle/>
          <a:p>
            <a:r>
              <a:rPr lang="pt-PT" sz="7200" dirty="0" smtClean="0"/>
              <a:t>Vygotsky</a:t>
            </a:r>
            <a:endParaRPr lang="pt-PT" sz="7200" dirty="0"/>
          </a:p>
        </p:txBody>
      </p:sp>
      <p:pic>
        <p:nvPicPr>
          <p:cNvPr id="4" name="Imagem 3" descr="FADE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7554" y="428604"/>
            <a:ext cx="2214578" cy="996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CaixaDeTexto 4"/>
          <p:cNvSpPr txBox="1"/>
          <p:nvPr/>
        </p:nvSpPr>
        <p:spPr>
          <a:xfrm>
            <a:off x="285720" y="4786322"/>
            <a:ext cx="8858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</a:rPr>
              <a:t>Docente:</a:t>
            </a:r>
            <a:r>
              <a:rPr lang="pt-PT" b="1" dirty="0" smtClean="0"/>
              <a:t> </a:t>
            </a:r>
            <a:r>
              <a:rPr lang="pt-PT" baseline="0" dirty="0" smtClean="0">
                <a:latin typeface="Times New Roman"/>
              </a:rPr>
              <a:t>Nuno corte real, Paulo Castelar .</a:t>
            </a:r>
          </a:p>
          <a:p>
            <a:pPr algn="ctr"/>
            <a:endParaRPr lang="pt-PT" dirty="0" smtClean="0"/>
          </a:p>
          <a:p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</a:rPr>
              <a:t>Discentes:</a:t>
            </a:r>
            <a:r>
              <a:rPr lang="pt-PT" dirty="0" smtClean="0"/>
              <a:t> </a:t>
            </a:r>
            <a:r>
              <a:rPr lang="pt-PT" dirty="0"/>
              <a:t>Ana Carneiro, António Abreu, Daniel Rocha, Celeste Marques, </a:t>
            </a:r>
            <a:r>
              <a:rPr lang="pt-PT" dirty="0" smtClean="0"/>
              <a:t>Hélder </a:t>
            </a:r>
            <a:r>
              <a:rPr lang="pt-PT" dirty="0"/>
              <a:t>Vieira, Hélia Cruz, João Fernandes, Liliana Oliveira, Susana Alves, Tiago Ferreira e Tiago Filipe 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6143636" y="6345816"/>
            <a:ext cx="271464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pt-PT" dirty="0" smtClean="0"/>
              <a:t>08 de Novembro de 2010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144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3600" i="1" u="sng" dirty="0" smtClean="0">
                <a:solidFill>
                  <a:schemeClr val="accent1">
                    <a:lumMod val="50000"/>
                  </a:schemeClr>
                </a:solidFill>
              </a:rPr>
              <a:t>Em que medida a Teoria de Vygotsky se enquadra na perspectiva actual de Ed.Física?</a:t>
            </a:r>
            <a:endParaRPr lang="pt-PT" u="sng" dirty="0"/>
          </a:p>
        </p:txBody>
      </p:sp>
      <p:sp>
        <p:nvSpPr>
          <p:cNvPr id="6" name="CaixaDeTexto 5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642910" y="1571612"/>
            <a:ext cx="800105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/>
              <a:t>Nota-se portanto….</a:t>
            </a:r>
          </a:p>
          <a:p>
            <a:endParaRPr lang="pt-PT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Inserindo a </a:t>
            </a:r>
            <a:r>
              <a:rPr lang="pt-PT" b="1" dirty="0" smtClean="0">
                <a:solidFill>
                  <a:schemeClr val="bg1"/>
                </a:solidFill>
              </a:rPr>
              <a:t>teoria do construtivismo sócio – histórico de Vygotsky</a:t>
            </a:r>
            <a:r>
              <a:rPr lang="pt-PT" dirty="0" smtClean="0">
                <a:solidFill>
                  <a:schemeClr val="bg1"/>
                </a:solidFill>
              </a:rPr>
              <a:t>, bem patente a </a:t>
            </a:r>
            <a:r>
              <a:rPr lang="pt-PT" b="1" dirty="0" smtClean="0">
                <a:solidFill>
                  <a:schemeClr val="bg1"/>
                </a:solidFill>
              </a:rPr>
              <a:t>influência determinante </a:t>
            </a:r>
            <a:r>
              <a:rPr lang="pt-PT" dirty="0" smtClean="0">
                <a:solidFill>
                  <a:schemeClr val="bg1"/>
                </a:solidFill>
              </a:rPr>
              <a:t>que a </a:t>
            </a:r>
            <a:r>
              <a:rPr lang="pt-PT" b="1" dirty="0" smtClean="0">
                <a:solidFill>
                  <a:schemeClr val="bg1"/>
                </a:solidFill>
              </a:rPr>
              <a:t>continua evolução social</a:t>
            </a:r>
            <a:r>
              <a:rPr lang="pt-PT" dirty="0" smtClean="0">
                <a:solidFill>
                  <a:schemeClr val="bg1"/>
                </a:solidFill>
              </a:rPr>
              <a:t> exerce sobre o processo </a:t>
            </a:r>
            <a:r>
              <a:rPr lang="pt-PT" b="1" dirty="0" smtClean="0">
                <a:solidFill>
                  <a:schemeClr val="bg1"/>
                </a:solidFill>
              </a:rPr>
              <a:t>ensino – aprendizagem </a:t>
            </a:r>
            <a:r>
              <a:rPr lang="pt-PT" dirty="0" smtClean="0">
                <a:solidFill>
                  <a:schemeClr val="bg1"/>
                </a:solidFill>
              </a:rPr>
              <a:t>até à actualidade.</a:t>
            </a:r>
          </a:p>
          <a:p>
            <a:pPr>
              <a:lnSpc>
                <a:spcPct val="150000"/>
              </a:lnSpc>
            </a:pPr>
            <a:endParaRPr lang="pt-PT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71472" y="3571876"/>
            <a:ext cx="814393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/>
              <a:t>De realçar…</a:t>
            </a:r>
          </a:p>
          <a:p>
            <a:pPr algn="just"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Que para este desenvolvimento se tornar passível de acontecer, foi, </a:t>
            </a:r>
            <a:r>
              <a:rPr lang="pt-PT" b="1" dirty="0" smtClean="0">
                <a:solidFill>
                  <a:schemeClr val="bg1"/>
                </a:solidFill>
              </a:rPr>
              <a:t>mais uma vez citando vygotsky</a:t>
            </a:r>
            <a:r>
              <a:rPr lang="pt-PT" dirty="0" smtClean="0">
                <a:solidFill>
                  <a:schemeClr val="bg1"/>
                </a:solidFill>
              </a:rPr>
              <a:t>, necessário ter havido por parte de todos os intervenientes nesta evolução, um enorme número de </a:t>
            </a:r>
            <a:r>
              <a:rPr lang="pt-PT" b="1" dirty="0" smtClean="0">
                <a:solidFill>
                  <a:schemeClr val="bg1"/>
                </a:solidFill>
              </a:rPr>
              <a:t>apropriações </a:t>
            </a:r>
            <a:r>
              <a:rPr lang="pt-PT" dirty="0" smtClean="0">
                <a:solidFill>
                  <a:schemeClr val="bg1"/>
                </a:solidFill>
              </a:rPr>
              <a:t>necessárias</a:t>
            </a:r>
            <a:r>
              <a:rPr lang="pt-PT" b="1" dirty="0" smtClean="0">
                <a:solidFill>
                  <a:schemeClr val="bg1"/>
                </a:solidFill>
              </a:rPr>
              <a:t> </a:t>
            </a:r>
            <a:r>
              <a:rPr lang="pt-PT" dirty="0" smtClean="0">
                <a:solidFill>
                  <a:schemeClr val="bg1"/>
                </a:solidFill>
              </a:rPr>
              <a:t>(em todos os sentidos) que permitiram progredir num sentido de </a:t>
            </a:r>
            <a:r>
              <a:rPr lang="pt-PT" b="1" dirty="0" smtClean="0">
                <a:solidFill>
                  <a:schemeClr val="bg1"/>
                </a:solidFill>
              </a:rPr>
              <a:t>“desenvolvimento potencial”</a:t>
            </a:r>
            <a:r>
              <a:rPr lang="pt-PT" dirty="0" smtClean="0">
                <a:solidFill>
                  <a:schemeClr val="bg1"/>
                </a:solidFill>
              </a:rPr>
              <a:t> , fortalecendo a ideia que, “</a:t>
            </a:r>
            <a:r>
              <a:rPr lang="pt-PT" b="1" dirty="0" smtClean="0">
                <a:solidFill>
                  <a:schemeClr val="bg1"/>
                </a:solidFill>
              </a:rPr>
              <a:t>desenvolvimento “implica”aprendizagem</a:t>
            </a:r>
            <a:r>
              <a:rPr lang="pt-PT" dirty="0" smtClean="0">
                <a:solidFill>
                  <a:schemeClr val="bg1"/>
                </a:solidFill>
              </a:rPr>
              <a:t>”.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144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3600" i="1" u="sng" dirty="0" smtClean="0">
                <a:solidFill>
                  <a:schemeClr val="accent1">
                    <a:lumMod val="50000"/>
                  </a:schemeClr>
                </a:solidFill>
              </a:rPr>
              <a:t>Em que medida a Teoria de Vygotsky se enquadra na perspectiva actual de Ed.Física?</a:t>
            </a:r>
            <a:endParaRPr lang="pt-PT" u="sng" dirty="0"/>
          </a:p>
        </p:txBody>
      </p:sp>
      <p:sp>
        <p:nvSpPr>
          <p:cNvPr id="6" name="CaixaDeTexto 5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714348" y="1857364"/>
            <a:ext cx="771530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000" dirty="0" smtClean="0"/>
              <a:t>Especificamente em </a:t>
            </a:r>
            <a:r>
              <a:rPr lang="pt-PT" sz="2000" u="sng" dirty="0" smtClean="0"/>
              <a:t>educação física</a:t>
            </a:r>
            <a:r>
              <a:rPr lang="pt-PT" sz="2000" dirty="0" smtClean="0"/>
              <a:t> podemos ainda salientar um </a:t>
            </a:r>
            <a:r>
              <a:rPr lang="pt-PT" sz="2000" u="sng" dirty="0" smtClean="0"/>
              <a:t>outro aspecto</a:t>
            </a:r>
            <a:r>
              <a:rPr lang="pt-PT" sz="2000" dirty="0" smtClean="0"/>
              <a:t> cada vez mais preponderante para um saudável desenrolar desta visão de Vygotsky…</a:t>
            </a:r>
          </a:p>
          <a:p>
            <a:endParaRPr lang="pt-PT" b="1" dirty="0" smtClean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PT" sz="2000" dirty="0" smtClean="0">
                <a:solidFill>
                  <a:schemeClr val="bg1"/>
                </a:solidFill>
              </a:rPr>
              <a:t>…o importante papel de </a:t>
            </a:r>
            <a:r>
              <a:rPr lang="pt-PT" sz="2000" b="1" dirty="0" smtClean="0">
                <a:solidFill>
                  <a:schemeClr val="bg1"/>
                </a:solidFill>
              </a:rPr>
              <a:t>mediadores</a:t>
            </a:r>
            <a:r>
              <a:rPr lang="pt-PT" sz="2000" dirty="0" smtClean="0">
                <a:solidFill>
                  <a:schemeClr val="bg1"/>
                </a:solidFill>
              </a:rPr>
              <a:t> que, nós </a:t>
            </a:r>
            <a:r>
              <a:rPr lang="pt-PT" sz="2000" b="1" dirty="0" smtClean="0">
                <a:solidFill>
                  <a:schemeClr val="bg1"/>
                </a:solidFill>
              </a:rPr>
              <a:t>futuros professores</a:t>
            </a:r>
            <a:r>
              <a:rPr lang="pt-PT" sz="2000" dirty="0" smtClean="0">
                <a:solidFill>
                  <a:schemeClr val="bg1"/>
                </a:solidFill>
              </a:rPr>
              <a:t>, iremos ter na continuidade objectiva deste processo evolutivo do ensino – aprendizagem.</a:t>
            </a:r>
          </a:p>
          <a:p>
            <a:pPr algn="ctr">
              <a:lnSpc>
                <a:spcPct val="150000"/>
              </a:lnSpc>
            </a:pPr>
            <a:endParaRPr lang="pt-P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2614602" cy="7286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PT" dirty="0" smtClean="0">
                <a:solidFill>
                  <a:schemeClr val="accent1">
                    <a:lumMod val="50000"/>
                  </a:schemeClr>
                </a:solidFill>
              </a:rPr>
              <a:t>1ª Questão:</a:t>
            </a:r>
            <a:endParaRPr lang="pt-P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Marcador de Posição de Conteúdo 1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6191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PT" sz="4800" i="1" dirty="0" smtClean="0"/>
              <a:t>Qual a importância de Vygotsky na Psicologia?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7715304" cy="64294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PT" sz="3200" i="1" dirty="0" smtClean="0">
                <a:solidFill>
                  <a:schemeClr val="accent1">
                    <a:lumMod val="50000"/>
                  </a:schemeClr>
                </a:solidFill>
              </a:rPr>
              <a:t>Qual a importância de Vygotsky na Psicologia?</a:t>
            </a:r>
            <a:endParaRPr lang="pt-PT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642910" y="2034827"/>
            <a:ext cx="8358246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Foi um </a:t>
            </a:r>
            <a:r>
              <a:rPr lang="pt-PT" b="1" dirty="0" smtClean="0">
                <a:solidFill>
                  <a:schemeClr val="bg1"/>
                </a:solidFill>
              </a:rPr>
              <a:t>pensador</a:t>
            </a:r>
            <a:r>
              <a:rPr lang="pt-PT" dirty="0" smtClean="0">
                <a:solidFill>
                  <a:schemeClr val="bg1"/>
                </a:solidFill>
              </a:rPr>
              <a:t> importante na psicologia;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Apresentava grande estímulo para a </a:t>
            </a:r>
            <a:r>
              <a:rPr lang="pt-PT" b="1" dirty="0" smtClean="0">
                <a:solidFill>
                  <a:schemeClr val="bg1"/>
                </a:solidFill>
              </a:rPr>
              <a:t>actividade cultural </a:t>
            </a:r>
            <a:r>
              <a:rPr lang="pt-PT" dirty="0" smtClean="0">
                <a:solidFill>
                  <a:schemeClr val="bg1"/>
                </a:solidFill>
              </a:rPr>
              <a:t>e </a:t>
            </a:r>
            <a:r>
              <a:rPr lang="pt-PT" b="1" dirty="0" smtClean="0">
                <a:solidFill>
                  <a:schemeClr val="bg1"/>
                </a:solidFill>
              </a:rPr>
              <a:t>intelectual</a:t>
            </a:r>
            <a:r>
              <a:rPr lang="pt-PT" dirty="0" smtClean="0">
                <a:solidFill>
                  <a:schemeClr val="bg1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Valorizava a </a:t>
            </a:r>
            <a:r>
              <a:rPr lang="pt-PT" b="1" dirty="0" smtClean="0">
                <a:solidFill>
                  <a:schemeClr val="bg1"/>
                </a:solidFill>
              </a:rPr>
              <a:t>escola</a:t>
            </a:r>
            <a:r>
              <a:rPr lang="pt-PT" dirty="0" smtClean="0">
                <a:solidFill>
                  <a:schemeClr val="bg1"/>
                </a:solidFill>
              </a:rPr>
              <a:t>, os </a:t>
            </a:r>
            <a:r>
              <a:rPr lang="pt-PT" b="1" dirty="0" smtClean="0">
                <a:solidFill>
                  <a:schemeClr val="bg1"/>
                </a:solidFill>
              </a:rPr>
              <a:t>professores</a:t>
            </a:r>
            <a:r>
              <a:rPr lang="pt-PT" dirty="0" smtClean="0">
                <a:solidFill>
                  <a:schemeClr val="bg1"/>
                </a:solidFill>
              </a:rPr>
              <a:t> e a </a:t>
            </a:r>
            <a:r>
              <a:rPr lang="pt-PT" b="1" dirty="0" smtClean="0">
                <a:solidFill>
                  <a:schemeClr val="bg1"/>
                </a:solidFill>
              </a:rPr>
              <a:t>acção pedagógica</a:t>
            </a:r>
            <a:r>
              <a:rPr lang="pt-PT" dirty="0" smtClean="0">
                <a:solidFill>
                  <a:schemeClr val="bg1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Apologista </a:t>
            </a:r>
            <a:r>
              <a:rPr lang="pt-PT" b="1" dirty="0" smtClean="0">
                <a:solidFill>
                  <a:schemeClr val="bg1"/>
                </a:solidFill>
              </a:rPr>
              <a:t>da intervenção </a:t>
            </a:r>
            <a:r>
              <a:rPr lang="pt-PT" dirty="0" smtClean="0">
                <a:solidFill>
                  <a:schemeClr val="bg1"/>
                </a:solidFill>
              </a:rPr>
              <a:t>e das </a:t>
            </a:r>
            <a:r>
              <a:rPr lang="pt-PT" b="1" dirty="0" smtClean="0">
                <a:solidFill>
                  <a:schemeClr val="bg1"/>
                </a:solidFill>
              </a:rPr>
              <a:t>relações entre as pessoas </a:t>
            </a:r>
            <a:r>
              <a:rPr lang="pt-PT" dirty="0" smtClean="0">
                <a:solidFill>
                  <a:schemeClr val="bg1"/>
                </a:solidFill>
              </a:rPr>
              <a:t>(interacção social);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Defendia que os indivíduos se apropriam dos </a:t>
            </a:r>
            <a:r>
              <a:rPr lang="pt-PT" b="1" dirty="0" smtClean="0">
                <a:solidFill>
                  <a:schemeClr val="bg1"/>
                </a:solidFill>
              </a:rPr>
              <a:t>valores da sociedade</a:t>
            </a:r>
            <a:r>
              <a:rPr lang="pt-PT" dirty="0" smtClean="0">
                <a:solidFill>
                  <a:schemeClr val="bg1"/>
                </a:solidFill>
              </a:rPr>
              <a:t>, dando grande importância </a:t>
            </a:r>
            <a:r>
              <a:rPr lang="pt-PT" b="1" dirty="0" smtClean="0">
                <a:solidFill>
                  <a:schemeClr val="bg1"/>
                </a:solidFill>
              </a:rPr>
              <a:t>à linguagem </a:t>
            </a:r>
            <a:r>
              <a:rPr lang="pt-PT" dirty="0" smtClean="0">
                <a:solidFill>
                  <a:schemeClr val="bg1"/>
                </a:solidFill>
              </a:rPr>
              <a:t>e </a:t>
            </a:r>
            <a:r>
              <a:rPr lang="pt-PT" b="1" dirty="0" smtClean="0">
                <a:solidFill>
                  <a:schemeClr val="bg1"/>
                </a:solidFill>
              </a:rPr>
              <a:t>pensamento</a:t>
            </a:r>
            <a:r>
              <a:rPr lang="pt-PT" dirty="0" smtClean="0">
                <a:solidFill>
                  <a:schemeClr val="bg1"/>
                </a:solidFill>
              </a:rPr>
              <a:t> que transmite a capacidade de comunicação;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Fundou </a:t>
            </a:r>
            <a:r>
              <a:rPr lang="pt-PT" b="1" dirty="0" smtClean="0">
                <a:solidFill>
                  <a:schemeClr val="bg1"/>
                </a:solidFill>
              </a:rPr>
              <a:t>3 conceitos </a:t>
            </a:r>
            <a:r>
              <a:rPr lang="pt-PT" dirty="0" smtClean="0">
                <a:solidFill>
                  <a:schemeClr val="bg1"/>
                </a:solidFill>
              </a:rPr>
              <a:t>segundo a sua perspectiva, sendo eles </a:t>
            </a:r>
            <a:r>
              <a:rPr lang="pt-PT" b="1" dirty="0" smtClean="0">
                <a:solidFill>
                  <a:schemeClr val="bg1"/>
                </a:solidFill>
              </a:rPr>
              <a:t>Apropriação</a:t>
            </a:r>
            <a:r>
              <a:rPr lang="pt-PT" dirty="0" smtClean="0">
                <a:solidFill>
                  <a:schemeClr val="bg1"/>
                </a:solidFill>
              </a:rPr>
              <a:t>, </a:t>
            </a:r>
            <a:r>
              <a:rPr lang="pt-PT" b="1" dirty="0" smtClean="0">
                <a:solidFill>
                  <a:schemeClr val="bg1"/>
                </a:solidFill>
              </a:rPr>
              <a:t>Mediação Simbólica </a:t>
            </a:r>
            <a:r>
              <a:rPr lang="pt-PT" dirty="0" smtClean="0">
                <a:solidFill>
                  <a:schemeClr val="bg1"/>
                </a:solidFill>
              </a:rPr>
              <a:t>e </a:t>
            </a:r>
            <a:r>
              <a:rPr lang="pt-PT" b="1" dirty="0" smtClean="0">
                <a:solidFill>
                  <a:schemeClr val="bg1"/>
                </a:solidFill>
              </a:rPr>
              <a:t>Zona de Desenvolvimento Proximal.</a:t>
            </a:r>
          </a:p>
          <a:p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785786" y="1285860"/>
            <a:ext cx="16430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i="1" dirty="0" smtClean="0"/>
              <a:t>Vygotsky:</a:t>
            </a:r>
            <a:endParaRPr lang="pt-PT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57158" y="2428868"/>
            <a:ext cx="8329642" cy="6191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PT" sz="4800" i="1" dirty="0" smtClean="0"/>
              <a:t>Quais os princípios básicos da Teoria de Vygotsky? </a:t>
            </a:r>
          </a:p>
          <a:p>
            <a:pPr algn="ctr">
              <a:buNone/>
            </a:pPr>
            <a:r>
              <a:rPr lang="pt-PT" sz="4800" i="1" dirty="0" smtClean="0"/>
              <a:t>Explique-os</a:t>
            </a:r>
            <a:endParaRPr lang="pt-PT" sz="4800" i="1" dirty="0"/>
          </a:p>
        </p:txBody>
      </p:sp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2757478" cy="8001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 smtClean="0">
                <a:solidFill>
                  <a:schemeClr val="accent1">
                    <a:lumMod val="50000"/>
                  </a:schemeClr>
                </a:solidFill>
              </a:rPr>
              <a:t>2ª Questão:</a:t>
            </a:r>
            <a:endParaRPr lang="pt-P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6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857224" y="1785926"/>
            <a:ext cx="707236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50000"/>
              </a:lnSpc>
              <a:buFont typeface="Wingdings" pitchFamily="2" charset="2"/>
              <a:buChar char="ü"/>
            </a:pPr>
            <a:r>
              <a:rPr lang="pt-PT" sz="3200" i="1" dirty="0" smtClean="0"/>
              <a:t>Apropriação</a:t>
            </a:r>
          </a:p>
          <a:p>
            <a:pPr algn="ctr">
              <a:lnSpc>
                <a:spcPct val="250000"/>
              </a:lnSpc>
              <a:buFont typeface="Wingdings" pitchFamily="2" charset="2"/>
              <a:buChar char="ü"/>
            </a:pPr>
            <a:r>
              <a:rPr lang="pt-PT" sz="3200" i="1" dirty="0" smtClean="0"/>
              <a:t>Mediação simbólica</a:t>
            </a:r>
          </a:p>
          <a:p>
            <a:pPr algn="ctr">
              <a:lnSpc>
                <a:spcPct val="250000"/>
              </a:lnSpc>
              <a:buFont typeface="Wingdings" pitchFamily="2" charset="2"/>
              <a:buChar char="ü"/>
            </a:pPr>
            <a:r>
              <a:rPr lang="pt-PT" sz="3200" i="1" dirty="0" smtClean="0"/>
              <a:t>Zona de desenvolvimento proximal</a:t>
            </a:r>
          </a:p>
          <a:p>
            <a:endParaRPr lang="pt-PT" dirty="0"/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428596" y="285728"/>
            <a:ext cx="8429684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Quais os princípios básicos da Teoria de Vygotsky?</a:t>
            </a:r>
            <a:b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Explique-os</a:t>
            </a:r>
            <a:endParaRPr kumimoji="0" lang="pt-PT" sz="3200" b="0" i="0" u="sng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1">
                  <a:lumMod val="50000"/>
                </a:schemeClr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428596" y="285728"/>
            <a:ext cx="8429684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Quais os princípios básicos da Teoria de Vygotsky?</a:t>
            </a:r>
            <a:b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Explique-os</a:t>
            </a:r>
            <a:endParaRPr kumimoji="0" lang="pt-PT" sz="3200" b="0" i="0" u="sng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1">
                  <a:lumMod val="50000"/>
                </a:schemeClr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642910" y="3427587"/>
            <a:ext cx="8215370" cy="2787495"/>
            <a:chOff x="642910" y="3286124"/>
            <a:chExt cx="8215370" cy="2787495"/>
          </a:xfrm>
        </p:grpSpPr>
        <p:sp>
          <p:nvSpPr>
            <p:cNvPr id="8" name="CaixaDeTexto 7"/>
            <p:cNvSpPr txBox="1"/>
            <p:nvPr/>
          </p:nvSpPr>
          <p:spPr>
            <a:xfrm>
              <a:off x="642910" y="3857628"/>
              <a:ext cx="8215370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t-PT" sz="2000" dirty="0" smtClean="0">
                  <a:solidFill>
                    <a:schemeClr val="bg1"/>
                  </a:solidFill>
                </a:rPr>
                <a:t>Relaciona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aprendizagem </a:t>
              </a:r>
              <a:r>
                <a:rPr lang="pt-PT" sz="2000" dirty="0" smtClean="0">
                  <a:solidFill>
                    <a:schemeClr val="bg1"/>
                  </a:solidFill>
                </a:rPr>
                <a:t>e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desenvolvimento</a:t>
              </a:r>
              <a:r>
                <a:rPr lang="pt-PT" sz="2000" dirty="0" smtClean="0">
                  <a:solidFill>
                    <a:schemeClr val="bg1"/>
                  </a:solidFill>
                </a:rPr>
                <a:t>;</a:t>
              </a:r>
            </a:p>
            <a:p>
              <a:pPr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t-PT" sz="2000" dirty="0" smtClean="0">
                  <a:solidFill>
                    <a:schemeClr val="bg1"/>
                  </a:solidFill>
                </a:rPr>
                <a:t>Conceito que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a criança </a:t>
              </a:r>
              <a:r>
                <a:rPr lang="pt-PT" sz="2000" dirty="0" smtClean="0">
                  <a:solidFill>
                    <a:schemeClr val="bg1"/>
                  </a:solidFill>
                </a:rPr>
                <a:t>não tem mas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pode vir a atingir</a:t>
              </a:r>
              <a:r>
                <a:rPr lang="pt-PT" sz="2000" dirty="0" smtClean="0">
                  <a:solidFill>
                    <a:schemeClr val="bg1"/>
                  </a:solidFill>
                </a:rPr>
                <a:t>;</a:t>
              </a:r>
            </a:p>
            <a:p>
              <a:pPr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t-PT" sz="2000" dirty="0" smtClean="0">
                  <a:solidFill>
                    <a:schemeClr val="bg1"/>
                  </a:solidFill>
                </a:rPr>
                <a:t>Não é visível na prática;</a:t>
              </a:r>
            </a:p>
            <a:p>
              <a:pPr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t-PT" sz="2000" dirty="0" smtClean="0">
                  <a:solidFill>
                    <a:schemeClr val="bg1"/>
                  </a:solidFill>
                </a:rPr>
                <a:t>Trata-se de um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processo de maturação</a:t>
              </a:r>
              <a:r>
                <a:rPr lang="pt-PT" sz="2000" dirty="0" smtClean="0">
                  <a:solidFill>
                    <a:schemeClr val="bg1"/>
                  </a:solidFill>
                </a:rPr>
                <a:t>. </a:t>
              </a:r>
            </a:p>
            <a:p>
              <a:endParaRPr lang="pt-PT" dirty="0"/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1643042" y="3286124"/>
              <a:ext cx="61436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2400" b="1" i="1" dirty="0" smtClean="0"/>
                <a:t>Zona de desenvolvimento proximal</a:t>
              </a:r>
              <a:endParaRPr lang="pt-PT" sz="2400" b="1" i="1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714348" y="1538575"/>
            <a:ext cx="8143932" cy="1897203"/>
            <a:chOff x="714348" y="4467533"/>
            <a:chExt cx="8143932" cy="1897203"/>
          </a:xfrm>
        </p:grpSpPr>
        <p:sp>
          <p:nvSpPr>
            <p:cNvPr id="12" name="CaixaDeTexto 11"/>
            <p:cNvSpPr txBox="1"/>
            <p:nvPr/>
          </p:nvSpPr>
          <p:spPr>
            <a:xfrm>
              <a:off x="3428992" y="4467533"/>
              <a:ext cx="25003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2400" b="1" i="1" dirty="0" smtClean="0"/>
                <a:t>Apropriação</a:t>
              </a:r>
              <a:endParaRPr lang="pt-PT" sz="2400" b="1" i="1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714348" y="5072074"/>
              <a:ext cx="8143932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t-PT" sz="2000" dirty="0" smtClean="0">
                  <a:solidFill>
                    <a:schemeClr val="bg1"/>
                  </a:solidFill>
                </a:rPr>
                <a:t>Processo em que o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indivíduo</a:t>
              </a:r>
              <a:r>
                <a:rPr lang="pt-PT" sz="2000" dirty="0" smtClean="0">
                  <a:solidFill>
                    <a:schemeClr val="bg1"/>
                  </a:solidFill>
                </a:rPr>
                <a:t> se apropria de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conhecimentos</a:t>
              </a:r>
              <a:r>
                <a:rPr lang="pt-PT" sz="2000" dirty="0" smtClean="0">
                  <a:solidFill>
                    <a:schemeClr val="bg1"/>
                  </a:solidFill>
                </a:rPr>
                <a:t>, resultantes de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processos culturais </a:t>
              </a:r>
              <a:r>
                <a:rPr lang="pt-PT" sz="2000" dirty="0" smtClean="0">
                  <a:solidFill>
                    <a:schemeClr val="bg1"/>
                  </a:solidFill>
                </a:rPr>
                <a:t>e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naturais</a:t>
              </a:r>
              <a:r>
                <a:rPr lang="pt-PT" sz="2000" dirty="0" smtClean="0">
                  <a:solidFill>
                    <a:schemeClr val="bg1"/>
                  </a:solidFill>
                </a:rPr>
                <a:t>.</a:t>
              </a:r>
            </a:p>
            <a:p>
              <a:endParaRPr lang="pt-PT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785786" y="1965790"/>
            <a:ext cx="7786742" cy="3392036"/>
            <a:chOff x="785786" y="1571612"/>
            <a:chExt cx="7786742" cy="3392036"/>
          </a:xfrm>
        </p:grpSpPr>
        <p:sp>
          <p:nvSpPr>
            <p:cNvPr id="5" name="CaixaDeTexto 4"/>
            <p:cNvSpPr txBox="1"/>
            <p:nvPr/>
          </p:nvSpPr>
          <p:spPr>
            <a:xfrm>
              <a:off x="2714612" y="1571612"/>
              <a:ext cx="364333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2400" b="1" i="1" dirty="0" smtClean="0"/>
                <a:t>Mediação simbólica</a:t>
              </a:r>
              <a:endParaRPr lang="pt-PT" sz="2400" b="1" i="1" dirty="0"/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785786" y="2285992"/>
              <a:ext cx="7786742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t-PT" sz="2000" dirty="0" smtClean="0">
                  <a:solidFill>
                    <a:schemeClr val="bg1"/>
                  </a:solidFill>
                </a:rPr>
                <a:t>Invenção e uso de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símbolos</a:t>
              </a:r>
              <a:r>
                <a:rPr lang="pt-PT" sz="2000" dirty="0" smtClean="0">
                  <a:solidFill>
                    <a:schemeClr val="bg1"/>
                  </a:solidFill>
                </a:rPr>
                <a:t> como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meios auxiliares </a:t>
              </a:r>
              <a:r>
                <a:rPr lang="pt-PT" sz="2000" dirty="0" smtClean="0">
                  <a:solidFill>
                    <a:schemeClr val="bg1"/>
                  </a:solidFill>
                </a:rPr>
                <a:t>para solucionar determinados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problemas psicológicos</a:t>
              </a:r>
              <a:r>
                <a:rPr lang="pt-PT" sz="2000" dirty="0" smtClean="0">
                  <a:solidFill>
                    <a:schemeClr val="bg1"/>
                  </a:solidFill>
                </a:rPr>
                <a:t>;</a:t>
              </a:r>
            </a:p>
            <a:p>
              <a:pPr>
                <a:lnSpc>
                  <a:spcPct val="150000"/>
                </a:lnSpc>
              </a:pPr>
              <a:endParaRPr lang="pt-PT" sz="2000" dirty="0" smtClean="0">
                <a:solidFill>
                  <a:schemeClr val="bg1"/>
                </a:solidFill>
              </a:endParaRPr>
            </a:p>
            <a:p>
              <a:pPr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t-PT" sz="2000" dirty="0" smtClean="0">
                  <a:solidFill>
                    <a:schemeClr val="bg1"/>
                  </a:solidFill>
                </a:rPr>
                <a:t>O homem não tem uma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relação directa </a:t>
              </a:r>
              <a:r>
                <a:rPr lang="pt-PT" sz="2000" dirty="0" smtClean="0">
                  <a:solidFill>
                    <a:schemeClr val="bg1"/>
                  </a:solidFill>
                </a:rPr>
                <a:t>com o mundo mas uma relação através de </a:t>
              </a:r>
              <a:r>
                <a:rPr lang="pt-PT" sz="2000" b="1" dirty="0" smtClean="0">
                  <a:solidFill>
                    <a:schemeClr val="bg1"/>
                  </a:solidFill>
                </a:rPr>
                <a:t>mediadores</a:t>
              </a:r>
              <a:r>
                <a:rPr lang="pt-PT" sz="2000" dirty="0" smtClean="0">
                  <a:solidFill>
                    <a:schemeClr val="bg1"/>
                  </a:solidFill>
                </a:rPr>
                <a:t>.</a:t>
              </a:r>
            </a:p>
            <a:p>
              <a:endParaRPr lang="pt-PT" dirty="0"/>
            </a:p>
          </p:txBody>
        </p:sp>
      </p:grpSp>
      <p:sp>
        <p:nvSpPr>
          <p:cNvPr id="10" name="CaixaDeTexto 9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  <p:sp>
        <p:nvSpPr>
          <p:cNvPr id="11" name="Título 2"/>
          <p:cNvSpPr txBox="1">
            <a:spLocks/>
          </p:cNvSpPr>
          <p:nvPr/>
        </p:nvSpPr>
        <p:spPr>
          <a:xfrm>
            <a:off x="428596" y="285728"/>
            <a:ext cx="8429684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Quais os princípios básicos da Teoria de Vygotsky?</a:t>
            </a:r>
            <a:b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PT" sz="3200" b="0" i="1" u="sng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Explique-os</a:t>
            </a:r>
            <a:endParaRPr kumimoji="0" lang="pt-PT" sz="3200" b="0" i="0" u="sng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accent1">
                  <a:lumMod val="50000"/>
                </a:schemeClr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2"/>
          <p:cNvSpPr>
            <a:spLocks noGrp="1"/>
          </p:cNvSpPr>
          <p:nvPr>
            <p:ph type="title"/>
          </p:nvPr>
        </p:nvSpPr>
        <p:spPr>
          <a:xfrm>
            <a:off x="457200" y="642918"/>
            <a:ext cx="2828916" cy="72868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4700" dirty="0" smtClean="0">
                <a:solidFill>
                  <a:schemeClr val="accent1">
                    <a:lumMod val="50000"/>
                  </a:schemeClr>
                </a:solidFill>
              </a:rPr>
              <a:t>3ª Questão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pt-P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Marcador de Posição de Conteúdo 1"/>
          <p:cNvSpPr>
            <a:spLocks noGrp="1"/>
          </p:cNvSpPr>
          <p:nvPr>
            <p:ph idx="1"/>
          </p:nvPr>
        </p:nvSpPr>
        <p:spPr>
          <a:xfrm>
            <a:off x="142844" y="2285992"/>
            <a:ext cx="8686800" cy="61911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PT" sz="4800" i="1" dirty="0" smtClean="0"/>
              <a:t>Em que medida a Teoria de Vygotsky se enquadra na perspectiva actual de Ed.Física?</a:t>
            </a:r>
            <a:endParaRPr lang="pt-PT" sz="4800" i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1443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3600" i="1" u="sng" dirty="0" smtClean="0">
                <a:solidFill>
                  <a:schemeClr val="accent1">
                    <a:lumMod val="50000"/>
                  </a:schemeClr>
                </a:solidFill>
              </a:rPr>
              <a:t>Em que medida a Teoria de Vygotsky se enquadra na perspectiva actual de Ed.Física?</a:t>
            </a:r>
            <a:endParaRPr lang="pt-PT" u="sng" dirty="0"/>
          </a:p>
        </p:txBody>
      </p:sp>
      <p:sp>
        <p:nvSpPr>
          <p:cNvPr id="4" name="CaixaDeTexto 3"/>
          <p:cNvSpPr txBox="1"/>
          <p:nvPr/>
        </p:nvSpPr>
        <p:spPr>
          <a:xfrm>
            <a:off x="6357950" y="6500834"/>
            <a:ext cx="278605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PT" b="1" u="sng" dirty="0" smtClean="0"/>
              <a:t>Psicologia Educacional</a:t>
            </a:r>
          </a:p>
          <a:p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785786" y="1600130"/>
            <a:ext cx="5929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/>
              <a:t>A Teoria de Vygotsky (já por si) reflecte um pouco… </a:t>
            </a:r>
            <a:endParaRPr lang="pt-PT" sz="2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5720" y="2000240"/>
            <a:ext cx="842968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b="1" dirty="0" smtClean="0">
                <a:solidFill>
                  <a:schemeClr val="bg1"/>
                </a:solidFill>
              </a:rPr>
              <a:t>	O percurso de desenvolvimento do ensino através dos tempos</a:t>
            </a:r>
            <a:r>
              <a:rPr lang="pt-PT" dirty="0" smtClean="0">
                <a:solidFill>
                  <a:schemeClr val="bg1"/>
                </a:solidFill>
              </a:rPr>
              <a:t>…</a:t>
            </a:r>
          </a:p>
          <a:p>
            <a:pPr algn="ctr"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…ou seja…</a:t>
            </a:r>
          </a:p>
          <a:p>
            <a:pPr algn="just">
              <a:lnSpc>
                <a:spcPct val="150000"/>
              </a:lnSpc>
            </a:pPr>
            <a:r>
              <a:rPr lang="pt-PT" dirty="0" smtClean="0">
                <a:solidFill>
                  <a:schemeClr val="bg1"/>
                </a:solidFill>
              </a:rPr>
              <a:t>- desde o tempo da </a:t>
            </a:r>
            <a:r>
              <a:rPr lang="pt-PT" b="1" dirty="0" smtClean="0">
                <a:solidFill>
                  <a:schemeClr val="bg1"/>
                </a:solidFill>
              </a:rPr>
              <a:t>escola elitista </a:t>
            </a:r>
            <a:r>
              <a:rPr lang="pt-PT" dirty="0" smtClean="0">
                <a:solidFill>
                  <a:schemeClr val="bg1"/>
                </a:solidFill>
              </a:rPr>
              <a:t>(só para quem podia, não para quem queria), passando á posteriori a ser (pós revolução industrial) uma </a:t>
            </a:r>
            <a:r>
              <a:rPr lang="pt-PT" b="1" dirty="0" smtClean="0">
                <a:solidFill>
                  <a:schemeClr val="bg1"/>
                </a:solidFill>
              </a:rPr>
              <a:t>escola de massas </a:t>
            </a:r>
            <a:r>
              <a:rPr lang="pt-PT" dirty="0" smtClean="0">
                <a:solidFill>
                  <a:schemeClr val="bg1"/>
                </a:solidFill>
              </a:rPr>
              <a:t>com o intuito de formar trabalhadores especializados, até aos dias de hoje em que o processo ensino - aprendizagem, embora parte de um processo lento em evolução constante, ganhou uma </a:t>
            </a:r>
            <a:r>
              <a:rPr lang="pt-PT" b="1" dirty="0" smtClean="0">
                <a:solidFill>
                  <a:schemeClr val="bg1"/>
                </a:solidFill>
              </a:rPr>
              <a:t>dimensão sócio – cultural multifacetada</a:t>
            </a:r>
            <a:r>
              <a:rPr lang="pt-PT" dirty="0" smtClean="0">
                <a:solidFill>
                  <a:schemeClr val="bg1"/>
                </a:solidFill>
              </a:rPr>
              <a:t>, em que a reprodução de conteúdos programáticos deixou de ser fulcral, passando </a:t>
            </a:r>
            <a:r>
              <a:rPr lang="pt-PT" b="1" dirty="0" smtClean="0">
                <a:solidFill>
                  <a:schemeClr val="bg1"/>
                </a:solidFill>
              </a:rPr>
              <a:t>as vivências</a:t>
            </a:r>
            <a:r>
              <a:rPr lang="pt-PT" dirty="0" smtClean="0">
                <a:solidFill>
                  <a:schemeClr val="bg1"/>
                </a:solidFill>
              </a:rPr>
              <a:t>, a </a:t>
            </a:r>
            <a:r>
              <a:rPr lang="pt-PT" b="1" dirty="0" smtClean="0">
                <a:solidFill>
                  <a:schemeClr val="bg1"/>
                </a:solidFill>
              </a:rPr>
              <a:t>transmissão de valores</a:t>
            </a:r>
            <a:r>
              <a:rPr lang="pt-PT" dirty="0" smtClean="0">
                <a:solidFill>
                  <a:schemeClr val="bg1"/>
                </a:solidFill>
              </a:rPr>
              <a:t>, o </a:t>
            </a:r>
            <a:r>
              <a:rPr lang="pt-PT" b="1" dirty="0" smtClean="0">
                <a:solidFill>
                  <a:schemeClr val="bg1"/>
                </a:solidFill>
              </a:rPr>
              <a:t>desenvolvimento interpessoal </a:t>
            </a:r>
            <a:r>
              <a:rPr lang="pt-PT" dirty="0" smtClean="0">
                <a:solidFill>
                  <a:schemeClr val="bg1"/>
                </a:solidFill>
              </a:rPr>
              <a:t>e a </a:t>
            </a:r>
            <a:r>
              <a:rPr lang="pt-PT" b="1" dirty="0" smtClean="0">
                <a:solidFill>
                  <a:schemeClr val="bg1"/>
                </a:solidFill>
              </a:rPr>
              <a:t>contextualização</a:t>
            </a:r>
            <a:r>
              <a:rPr lang="pt-PT" dirty="0" smtClean="0">
                <a:solidFill>
                  <a:schemeClr val="bg1"/>
                </a:solidFill>
              </a:rPr>
              <a:t> a ganhar, cada vez mais, um importante papel no desenrolar de todo este processo evolutivo. 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276</TotalTime>
  <Words>552</Words>
  <Application>Microsoft Office PowerPoint</Application>
  <PresentationFormat>Apresentação no Ecrã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Papel</vt:lpstr>
      <vt:lpstr>Vygotsky</vt:lpstr>
      <vt:lpstr>1ª Questão:</vt:lpstr>
      <vt:lpstr>Qual a importância de Vygotsky na Psicologia?</vt:lpstr>
      <vt:lpstr>2ª Questão:</vt:lpstr>
      <vt:lpstr>Diapositivo 5</vt:lpstr>
      <vt:lpstr>Diapositivo 6</vt:lpstr>
      <vt:lpstr>Diapositivo 7</vt:lpstr>
      <vt:lpstr>3ª Questão:</vt:lpstr>
      <vt:lpstr>Em que medida a Teoria de Vygotsky se enquadra na perspectiva actual de Ed.Física?</vt:lpstr>
      <vt:lpstr>Em que medida a Teoria de Vygotsky se enquadra na perspectiva actual de Ed.Física?</vt:lpstr>
      <vt:lpstr>Em que medida a Teoria de Vygotsky se enquadra na perspectiva actual de Ed.Física?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Vygosky</dc:title>
  <dc:creator>SUSAN</dc:creator>
  <cp:lastModifiedBy>tmn</cp:lastModifiedBy>
  <cp:revision>32</cp:revision>
  <dcterms:created xsi:type="dcterms:W3CDTF">2010-11-06T12:33:32Z</dcterms:created>
  <dcterms:modified xsi:type="dcterms:W3CDTF">2010-12-19T17:32:24Z</dcterms:modified>
</cp:coreProperties>
</file>