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Clique para 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3202B44-05B0-4007-A533-D1594441061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259D28-2FDA-4BA7-898F-88A205F3A461}" type="slidenum">
              <a:rPr lang="pt-PT" smtClean="0"/>
              <a:pPr/>
              <a:t>3</a:t>
            </a:fld>
            <a:endParaRPr lang="pt-PT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smtClean="0"/>
              <a:t>É o estimulante material para fazer fluir o imaginário infantil. E a brincadeira? É a ação que a criança desempenha ao concretizar as regras do jogo;</a:t>
            </a:r>
          </a:p>
          <a:p>
            <a:pPr eaLnBrk="1" hangingPunct="1"/>
            <a:r>
              <a:rPr lang="pt-PT" smtClean="0"/>
              <a:t>consideração as questões culturais e regionais dos alunos;</a:t>
            </a:r>
          </a:p>
          <a:p>
            <a:pPr eaLnBrk="1" hangingPunct="1"/>
            <a:r>
              <a:rPr lang="pt-PT" smtClean="0"/>
              <a:t>jogos e</a:t>
            </a:r>
          </a:p>
          <a:p>
            <a:pPr eaLnBrk="1" hangingPunct="1"/>
            <a:r>
              <a:rPr lang="pt-PT" smtClean="0"/>
              <a:t>brincadeiras possuem regras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61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4A05C-E3E7-472D-A972-1D47B1AC5BA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F5699-37A2-49F5-868D-A35889A9CBE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4502D-C52B-494D-847E-58B33031712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E72D7-BC0E-415F-AC3E-BDB86CA6C62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EE557-F4B1-4B0B-935A-A4D4651FD09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8186F-D5A6-4150-92B4-B20924A924F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34AAF-C926-4CFE-983A-28750D49D1C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ED3CB-53AF-416C-9A04-62244040B9C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BD4F3-0A25-44E8-AA49-B8782313979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F3F92-1A7D-4A43-A39F-21DB92BAD67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35C86-CD31-47F3-9BAB-CBA3953A551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A059C53-B3BA-4B5E-8604-DBD4283FD51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/>
              </a:p>
            </p:txBody>
          </p:sp>
        </p:grp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51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44675"/>
            <a:ext cx="8062912" cy="1920875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z="4800" dirty="0" smtClean="0"/>
              <a:t>Teoria </a:t>
            </a:r>
            <a:r>
              <a:rPr lang="pt-PT" sz="4800" dirty="0" err="1" smtClean="0"/>
              <a:t>Sócio-Construtivista</a:t>
            </a:r>
            <a:r>
              <a:rPr lang="pt-PT" sz="4800" dirty="0" smtClean="0"/>
              <a:t> de</a:t>
            </a:r>
            <a:br>
              <a:rPr lang="pt-PT" sz="4800" dirty="0" smtClean="0"/>
            </a:br>
            <a:r>
              <a:rPr lang="pt-PT" sz="4800" dirty="0" smtClean="0"/>
              <a:t> </a:t>
            </a:r>
            <a:r>
              <a:rPr lang="pt-PT" sz="4800" dirty="0" err="1" smtClean="0"/>
              <a:t>Vigotsky</a:t>
            </a:r>
            <a:r>
              <a:rPr lang="pt-PT" sz="4800" dirty="0" smtClean="0"/>
              <a:t>  no Contexto de Ensino </a:t>
            </a:r>
            <a:r>
              <a:rPr lang="pt-PT" sz="4000" dirty="0" smtClean="0"/>
              <a:t>(questões)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49725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pt-PT" dirty="0" smtClean="0"/>
              <a:t>Trabalho Realizado por: </a:t>
            </a:r>
            <a:r>
              <a:rPr lang="pt-PT" sz="2000" dirty="0" smtClean="0"/>
              <a:t>Ricardo Baptista; Ricardo Alves; Inês Amaral; Juliana Silva; Paulo Rodrigues; Rui Ferraz; Rui Martins; Daniela Pereira; Constantino Dias; Tiago Cunha; André Costa; Pedro Gonçalves.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33375"/>
            <a:ext cx="23399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CaixaDeTexto 6"/>
          <p:cNvSpPr txBox="1">
            <a:spLocks noChangeArrowheads="1"/>
          </p:cNvSpPr>
          <p:nvPr/>
        </p:nvSpPr>
        <p:spPr bwMode="auto">
          <a:xfrm>
            <a:off x="3995738" y="611188"/>
            <a:ext cx="46085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3200" b="1"/>
              <a:t>8 de Novembro de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989138"/>
            <a:ext cx="8229600" cy="2938462"/>
          </a:xfrm>
        </p:spPr>
        <p:txBody>
          <a:bodyPr/>
          <a:lstStyle/>
          <a:p>
            <a:pPr eaLnBrk="1" hangingPunct="1">
              <a:defRPr/>
            </a:pPr>
            <a:r>
              <a:rPr lang="pt-PT" dirty="0" smtClean="0"/>
              <a:t>Obrigado pela Vossa Atenção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z="4000" dirty="0" smtClean="0"/>
              <a:t>Quais os mediadores que podemos encontrar na aula de E.F. ?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pt-PT" u="sng" smtClean="0"/>
              <a:t>Mediação</a:t>
            </a:r>
            <a:r>
              <a:rPr lang="pt-PT" smtClean="0"/>
              <a:t>  </a:t>
            </a:r>
          </a:p>
          <a:p>
            <a:pPr eaLnBrk="1" hangingPunct="1">
              <a:defRPr/>
            </a:pPr>
            <a:r>
              <a:rPr lang="pt-PT" smtClean="0"/>
              <a:t>Processo pelo qual ocorre a aprendizagem;</a:t>
            </a:r>
          </a:p>
          <a:p>
            <a:pPr eaLnBrk="1" hangingPunct="1">
              <a:defRPr/>
            </a:pPr>
            <a:r>
              <a:rPr lang="pt-PT" smtClean="0"/>
              <a:t>Ligação entre duas estruturas:</a:t>
            </a: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1116013" y="3429000"/>
            <a:ext cx="2736850" cy="1008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Social </a:t>
            </a:r>
          </a:p>
          <a:p>
            <a:pPr algn="ctr"/>
            <a:r>
              <a:rPr lang="pt-PT"/>
              <a:t>(tudo o que vem do meio)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4140200" y="3500438"/>
            <a:ext cx="2736850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Pessoal </a:t>
            </a:r>
          </a:p>
          <a:p>
            <a:pPr algn="ctr"/>
            <a:r>
              <a:rPr lang="pt-PT"/>
              <a:t>(interpretação da pessoa)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484438" y="4437063"/>
            <a:ext cx="15113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flipH="1">
            <a:off x="3924300" y="4508500"/>
            <a:ext cx="15113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195513" y="5013325"/>
            <a:ext cx="3816350" cy="6477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Instrumentos / Signos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Rot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z="4000" smtClean="0"/>
              <a:t>Quais os mediadores que podemos encontrar na aula de E.F. ? </a:t>
            </a:r>
          </a:p>
        </p:txBody>
      </p:sp>
      <p:sp>
        <p:nvSpPr>
          <p:cNvPr id="5123" name="Oval 5"/>
          <p:cNvSpPr>
            <a:spLocks noChangeArrowheads="1"/>
          </p:cNvSpPr>
          <p:nvPr/>
        </p:nvSpPr>
        <p:spPr bwMode="auto">
          <a:xfrm>
            <a:off x="2051050" y="1989138"/>
            <a:ext cx="4249738" cy="10795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33CC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Mediadores na aula de E.F.</a:t>
            </a:r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 flipH="1">
            <a:off x="1619250" y="2709863"/>
            <a:ext cx="5048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25" name="Oval 7"/>
          <p:cNvSpPr>
            <a:spLocks noChangeArrowheads="1"/>
          </p:cNvSpPr>
          <p:nvPr/>
        </p:nvSpPr>
        <p:spPr bwMode="auto">
          <a:xfrm>
            <a:off x="0" y="2419350"/>
            <a:ext cx="1619250" cy="1154113"/>
          </a:xfrm>
          <a:prstGeom prst="ellipse">
            <a:avLst/>
          </a:prstGeom>
          <a:solidFill>
            <a:schemeClr val="accent1"/>
          </a:solidFill>
          <a:ln w="1587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Jogo</a:t>
            </a:r>
          </a:p>
        </p:txBody>
      </p:sp>
      <p:sp>
        <p:nvSpPr>
          <p:cNvPr id="5126" name="Line 9"/>
          <p:cNvSpPr>
            <a:spLocks noChangeShapeType="1"/>
          </p:cNvSpPr>
          <p:nvPr/>
        </p:nvSpPr>
        <p:spPr bwMode="auto">
          <a:xfrm flipH="1">
            <a:off x="2124075" y="2995613"/>
            <a:ext cx="93503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27" name="Oval 10"/>
          <p:cNvSpPr>
            <a:spLocks noChangeArrowheads="1"/>
          </p:cNvSpPr>
          <p:nvPr/>
        </p:nvSpPr>
        <p:spPr bwMode="auto">
          <a:xfrm>
            <a:off x="3348038" y="3498850"/>
            <a:ext cx="1800225" cy="1225550"/>
          </a:xfrm>
          <a:prstGeom prst="ellipse">
            <a:avLst/>
          </a:prstGeom>
          <a:solidFill>
            <a:srgbClr val="33CCCC"/>
          </a:solidFill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Brincadeira</a:t>
            </a:r>
          </a:p>
        </p:txBody>
      </p:sp>
      <p:sp>
        <p:nvSpPr>
          <p:cNvPr id="5128" name="Oval 11"/>
          <p:cNvSpPr>
            <a:spLocks noChangeArrowheads="1"/>
          </p:cNvSpPr>
          <p:nvPr/>
        </p:nvSpPr>
        <p:spPr bwMode="auto">
          <a:xfrm>
            <a:off x="4716463" y="4076700"/>
            <a:ext cx="2232025" cy="1296988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000" b="1"/>
              <a:t>Objectos Lúdicos</a:t>
            </a:r>
            <a:endParaRPr lang="pt-PT" sz="2400"/>
          </a:p>
        </p:txBody>
      </p:sp>
      <p:sp>
        <p:nvSpPr>
          <p:cNvPr id="5129" name="Oval 12"/>
          <p:cNvSpPr>
            <a:spLocks noChangeArrowheads="1"/>
          </p:cNvSpPr>
          <p:nvPr/>
        </p:nvSpPr>
        <p:spPr bwMode="auto">
          <a:xfrm>
            <a:off x="6732588" y="3644900"/>
            <a:ext cx="1727200" cy="1296988"/>
          </a:xfrm>
          <a:prstGeom prst="ellipse">
            <a:avLst/>
          </a:prstGeom>
          <a:solidFill>
            <a:srgbClr val="33CCCC"/>
          </a:solidFill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000" b="1"/>
              <a:t>Ídolos</a:t>
            </a:r>
          </a:p>
          <a:p>
            <a:pPr algn="ctr"/>
            <a:r>
              <a:rPr lang="pt-PT" sz="2000" b="1"/>
              <a:t> Desportivos</a:t>
            </a:r>
          </a:p>
        </p:txBody>
      </p:sp>
      <p:sp>
        <p:nvSpPr>
          <p:cNvPr id="5130" name="Oval 13"/>
          <p:cNvSpPr>
            <a:spLocks noChangeArrowheads="1"/>
          </p:cNvSpPr>
          <p:nvPr/>
        </p:nvSpPr>
        <p:spPr bwMode="auto">
          <a:xfrm>
            <a:off x="7272338" y="2563813"/>
            <a:ext cx="1871662" cy="1296987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000" b="1"/>
              <a:t>Workshops</a:t>
            </a:r>
          </a:p>
          <a:p>
            <a:pPr algn="ctr"/>
            <a:r>
              <a:rPr lang="pt-PT" sz="2000" b="1"/>
              <a:t>temáticos</a:t>
            </a:r>
          </a:p>
        </p:txBody>
      </p:sp>
      <p:sp>
        <p:nvSpPr>
          <p:cNvPr id="5131" name="Line 14"/>
          <p:cNvSpPr>
            <a:spLocks noChangeShapeType="1"/>
          </p:cNvSpPr>
          <p:nvPr/>
        </p:nvSpPr>
        <p:spPr bwMode="auto">
          <a:xfrm>
            <a:off x="4211638" y="30686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 flipH="1">
            <a:off x="5795963" y="2925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>
            <a:off x="5795963" y="2854325"/>
            <a:ext cx="1439862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34" name="Oval 18"/>
          <p:cNvSpPr>
            <a:spLocks noChangeArrowheads="1"/>
          </p:cNvSpPr>
          <p:nvPr/>
        </p:nvSpPr>
        <p:spPr bwMode="auto">
          <a:xfrm>
            <a:off x="539750" y="3282950"/>
            <a:ext cx="1619250" cy="1154113"/>
          </a:xfrm>
          <a:prstGeom prst="ellipse">
            <a:avLst/>
          </a:prstGeom>
          <a:solidFill>
            <a:srgbClr val="00CCFF"/>
          </a:solidFill>
          <a:ln w="158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400" b="1"/>
              <a:t>Professor</a:t>
            </a: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476375" y="4075113"/>
            <a:ext cx="2124075" cy="1082675"/>
          </a:xfrm>
          <a:prstGeom prst="ellipse">
            <a:avLst/>
          </a:prstGeom>
          <a:solidFill>
            <a:schemeClr val="accent1"/>
          </a:solidFill>
          <a:ln w="1587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2000" b="1"/>
              <a:t>Colegas </a:t>
            </a:r>
          </a:p>
          <a:p>
            <a:pPr algn="ctr"/>
            <a:r>
              <a:rPr lang="pt-PT" sz="2000" b="1"/>
              <a:t>Mais</a:t>
            </a:r>
          </a:p>
          <a:p>
            <a:pPr algn="ctr"/>
            <a:r>
              <a:rPr lang="pt-PT" sz="2000" b="1"/>
              <a:t> Experientes</a:t>
            </a:r>
          </a:p>
        </p:txBody>
      </p:sp>
      <p:sp>
        <p:nvSpPr>
          <p:cNvPr id="5136" name="Line 21"/>
          <p:cNvSpPr>
            <a:spLocks noChangeShapeType="1"/>
          </p:cNvSpPr>
          <p:nvPr/>
        </p:nvSpPr>
        <p:spPr bwMode="auto">
          <a:xfrm flipH="1">
            <a:off x="2770188" y="2997200"/>
            <a:ext cx="2889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  <p:sp>
        <p:nvSpPr>
          <p:cNvPr id="5137" name="Line 22"/>
          <p:cNvSpPr>
            <a:spLocks noChangeShapeType="1"/>
          </p:cNvSpPr>
          <p:nvPr/>
        </p:nvSpPr>
        <p:spPr bwMode="auto">
          <a:xfrm>
            <a:off x="5795963" y="2852738"/>
            <a:ext cx="12239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708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PT" sz="2000" b="1" smtClean="0">
                <a:effectLst/>
              </a:rPr>
              <a:t>Objectivo: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entender as relações que podem ser estabelecidas entre a temática dos jogos e brincadeiras na perspectiva da teoria histórico-cultural;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Atribuir a importância de jogos e brincadeiras, como mediação para o desenvolvimento psíquico infantil e para a interacção social;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Importância dos jogos e brincadeiras na formação das funções psicológicas superiores;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Através do jogo o aluno faz a relação entre o seu mundo interior com as situações do mundo exterior;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Os objectos lúdicos são substitutos daqueles, dos quais a criança ainda não tem permissão para manusear;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 Jogo auxilia na superação do egocentrismo;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1800" smtClean="0">
                <a:effectLst/>
              </a:rPr>
              <a:t>	-Utilização dos jogos e brincadeiras, para o auxilio do desenvolvimento infantil e do processo de humanização.</a:t>
            </a:r>
          </a:p>
          <a:p>
            <a:pPr algn="just" eaLnBrk="1" hangingPunct="1">
              <a:lnSpc>
                <a:spcPct val="80000"/>
              </a:lnSpc>
            </a:pPr>
            <a:endParaRPr lang="pt-PT" sz="1800" smtClean="0">
              <a:effectLst/>
            </a:endParaRPr>
          </a:p>
          <a:p>
            <a:pPr algn="just" eaLnBrk="1" hangingPunct="1">
              <a:lnSpc>
                <a:spcPct val="80000"/>
              </a:lnSpc>
            </a:pPr>
            <a:endParaRPr lang="pt-PT" sz="1800" smtClean="0">
              <a:effectLst/>
            </a:endParaRPr>
          </a:p>
          <a:p>
            <a:pPr algn="just" eaLnBrk="1" hangingPunct="1">
              <a:lnSpc>
                <a:spcPct val="80000"/>
              </a:lnSpc>
            </a:pPr>
            <a:endParaRPr lang="pt-PT" sz="1800" smtClean="0">
              <a:effectLst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>
                <a:effectLst/>
              </a:rPr>
              <a:t>Os símbolos possibilitam à criança ultrapassar os limites dados pelo seu desenvolvimento real, proporcionando factores de constituição de seu desenvolvimento proximal</a:t>
            </a: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3635375" y="4868863"/>
            <a:ext cx="720725" cy="71913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9221" name="Rectangle 5"/>
          <p:cNvSpPr>
            <a:spLocks noGrp="1" noRot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z="4000" smtClean="0"/>
              <a:t>Quais os mediadores que podemos encontrar na aula de E.F.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mtClean="0"/>
              <a:t>Mediadores na aula de E.F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pt-PT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557338"/>
            <a:ext cx="842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205038"/>
            <a:ext cx="8424862" cy="42386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 rot="259518">
            <a:off x="522288" y="1771650"/>
            <a:ext cx="8386762" cy="4319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mtClean="0"/>
              <a:t>Conclusão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80400" cy="4103687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endParaRPr lang="pt-PT" sz="2400" smtClean="0">
              <a:effectLst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pt-PT" sz="2400" smtClean="0">
                <a:effectLst/>
              </a:rPr>
              <a:t>Nesse contexto, o professor é o sujeito responsável por interferir no processo de aprendizagem do aluno, como um mediador entre o aluno o os objectos/mundo, estimulando e adiantando avanços no desenvolvimento da criança a partir de uma interferência na zona de desenvolvimento proximal, ou seja, a partir do conhecimento que o aluno tem e das ferramentas de que dispõe para a realização da actividade, o professor poderá ajudá-lo a alcançar a zona de desenvolvimento potencial, tornando-a real, dando sequência ao aspecto espiralado do processo (Basei, 2008).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PT" sz="4000" b="0" dirty="0" smtClean="0"/>
              <a:t>Que metodologias se enquadram com o processo de aprendizagem defendido por </a:t>
            </a:r>
            <a:r>
              <a:rPr lang="pt-PT" sz="4000" b="0" dirty="0" err="1" smtClean="0"/>
              <a:t>Vygotsky</a:t>
            </a:r>
            <a:r>
              <a:rPr lang="pt-PT" sz="4000" b="0" dirty="0" smtClean="0"/>
              <a:t>?</a:t>
            </a:r>
            <a:endParaRPr lang="pt-PT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pt-PT" u="sng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PT" u="sng" dirty="0" smtClean="0"/>
              <a:t>Interacção Social</a:t>
            </a:r>
            <a:r>
              <a:rPr lang="pt-PT" dirty="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PT" dirty="0" smtClean="0"/>
              <a:t> </a:t>
            </a:r>
          </a:p>
          <a:p>
            <a:pPr eaLnBrk="1" hangingPunct="1">
              <a:defRPr/>
            </a:pPr>
            <a:r>
              <a:rPr lang="pt-PT" dirty="0" smtClean="0"/>
              <a:t>Entre adultos e crianças &gt; Professores e Alunos </a:t>
            </a:r>
          </a:p>
        </p:txBody>
      </p:sp>
      <p:sp>
        <p:nvSpPr>
          <p:cNvPr id="9" name="Seta curvada à esquerda 8"/>
          <p:cNvSpPr/>
          <p:nvPr/>
        </p:nvSpPr>
        <p:spPr>
          <a:xfrm>
            <a:off x="5292725" y="3933825"/>
            <a:ext cx="1511300" cy="1079500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dirty="0">
              <a:solidFill>
                <a:srgbClr val="FFFF00"/>
              </a:solidFill>
            </a:endParaRPr>
          </a:p>
        </p:txBody>
      </p:sp>
      <p:sp>
        <p:nvSpPr>
          <p:cNvPr id="9221" name="CaixaDeTexto 9"/>
          <p:cNvSpPr txBox="1">
            <a:spLocks noChangeArrowheads="1"/>
          </p:cNvSpPr>
          <p:nvPr/>
        </p:nvSpPr>
        <p:spPr bwMode="auto">
          <a:xfrm>
            <a:off x="611188" y="4508500"/>
            <a:ext cx="496887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/>
              <a:t>Estimula a Apropriação da linguagem e a sua expansão</a:t>
            </a:r>
          </a:p>
          <a:p>
            <a:endParaRPr lang="pt-PT" sz="2000"/>
          </a:p>
          <a:p>
            <a:r>
              <a:rPr lang="pt-PT" sz="2000"/>
              <a:t>O diálogo com pessoas mais  experientes leva ao encontro de novos significados e sentidos para as palavras.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/>
              <a:t>Professor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/>
              <a:t>Papel de:</a:t>
            </a:r>
          </a:p>
          <a:p>
            <a:pPr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r>
              <a:rPr lang="pt-PT" dirty="0" smtClean="0"/>
              <a:t>Orientador no processo de internalização</a:t>
            </a:r>
          </a:p>
          <a:p>
            <a:pPr lvl="1"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r>
              <a:rPr lang="pt-PT" dirty="0" smtClean="0"/>
              <a:t>Articulador e Gestor  do conhecimento</a:t>
            </a:r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1476375" y="465296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/>
              <a:t>Espontâneo</a:t>
            </a:r>
          </a:p>
        </p:txBody>
      </p:sp>
      <p:sp>
        <p:nvSpPr>
          <p:cNvPr id="5" name="Seta para a direita 4"/>
          <p:cNvSpPr/>
          <p:nvPr/>
        </p:nvSpPr>
        <p:spPr>
          <a:xfrm>
            <a:off x="3276600" y="4797425"/>
            <a:ext cx="1008063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0246" name="CaixaDeTexto 5"/>
          <p:cNvSpPr txBox="1">
            <a:spLocks noChangeArrowheads="1"/>
          </p:cNvSpPr>
          <p:nvPr/>
        </p:nvSpPr>
        <p:spPr bwMode="auto">
          <a:xfrm>
            <a:off x="4643438" y="4695825"/>
            <a:ext cx="1944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/>
              <a:t>Científico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/>
              <a:t>Metodologia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73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pt-PT" sz="2400" dirty="0" smtClean="0"/>
              <a:t> O Aluno aprende não só pelas experiências, pelo contacto com elas, imitando, concordando, fazendo oposições, estabelecendo analogias e assim internalizando símbolos e significados.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PT" dirty="0" smtClean="0"/>
          </a:p>
        </p:txBody>
      </p:sp>
      <p:sp>
        <p:nvSpPr>
          <p:cNvPr id="11268" name="CaixaDeTexto 3"/>
          <p:cNvSpPr txBox="1">
            <a:spLocks noChangeArrowheads="1"/>
          </p:cNvSpPr>
          <p:nvPr/>
        </p:nvSpPr>
        <p:spPr bwMode="auto">
          <a:xfrm>
            <a:off x="179388" y="3213100"/>
            <a:ext cx="30241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/>
              <a:t>Na sala de aula:</a:t>
            </a:r>
          </a:p>
          <a:p>
            <a:endParaRPr lang="pt-PT"/>
          </a:p>
          <a:p>
            <a:r>
              <a:rPr lang="pt-PT"/>
              <a:t>	</a:t>
            </a:r>
          </a:p>
        </p:txBody>
      </p:sp>
      <p:sp>
        <p:nvSpPr>
          <p:cNvPr id="11269" name="CaixaDeTexto 5"/>
          <p:cNvSpPr txBox="1">
            <a:spLocks noChangeArrowheads="1"/>
          </p:cNvSpPr>
          <p:nvPr/>
        </p:nvSpPr>
        <p:spPr bwMode="auto">
          <a:xfrm>
            <a:off x="1331913" y="3789363"/>
            <a:ext cx="64801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 b="1"/>
              <a:t>- Participativa: </a:t>
            </a:r>
            <a:r>
              <a:rPr lang="pt-PT"/>
              <a:t>cada um expõe os seus diferentes conhecimentos  e pensam em conjunto para descobrir as respostas</a:t>
            </a:r>
          </a:p>
          <a:p>
            <a:endParaRPr lang="pt-PT"/>
          </a:p>
        </p:txBody>
      </p:sp>
      <p:sp>
        <p:nvSpPr>
          <p:cNvPr id="11270" name="CaixaDeTexto 6"/>
          <p:cNvSpPr txBox="1">
            <a:spLocks noChangeArrowheads="1"/>
          </p:cNvSpPr>
          <p:nvPr/>
        </p:nvSpPr>
        <p:spPr bwMode="auto">
          <a:xfrm>
            <a:off x="1403350" y="4635500"/>
            <a:ext cx="64817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 b="1"/>
              <a:t>- Heterogénea: </a:t>
            </a:r>
            <a:r>
              <a:rPr lang="pt-PT"/>
              <a:t>defende que deve existir a presença de indivíduos de diferentes idades com diferentes experiências</a:t>
            </a:r>
          </a:p>
          <a:p>
            <a:endParaRPr lang="pt-PT"/>
          </a:p>
        </p:txBody>
      </p:sp>
      <p:sp>
        <p:nvSpPr>
          <p:cNvPr id="11271" name="CaixaDeTexto 7"/>
          <p:cNvSpPr txBox="1">
            <a:spLocks noChangeArrowheads="1"/>
          </p:cNvSpPr>
          <p:nvPr/>
        </p:nvSpPr>
        <p:spPr bwMode="auto">
          <a:xfrm>
            <a:off x="1403350" y="5499100"/>
            <a:ext cx="64817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 b="1"/>
              <a:t>- Não reprodutora: </a:t>
            </a:r>
            <a:r>
              <a:rPr lang="pt-PT"/>
              <a:t>O aluno deve descobrir por si as realidades existentes e os seus significados</a:t>
            </a:r>
          </a:p>
          <a:p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Modelo de apresentação predefinido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elo de apresentação predefinid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178</TotalTime>
  <Words>443</Words>
  <Application>Microsoft Office PowerPoint</Application>
  <PresentationFormat>Apresentação no Ecrã (4:3)</PresentationFormat>
  <Paragraphs>72</Paragraphs>
  <Slides>10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Garamond</vt:lpstr>
      <vt:lpstr>Arial</vt:lpstr>
      <vt:lpstr>Wingdings</vt:lpstr>
      <vt:lpstr>1_Modelo de apresentação predefinido</vt:lpstr>
      <vt:lpstr>Teoria Sócio-Construtivista de  Vigotsky  no Contexto de Ensino (questões)</vt:lpstr>
      <vt:lpstr>Quais os mediadores que podemos encontrar na aula de E.F. ? </vt:lpstr>
      <vt:lpstr>Quais os mediadores que podemos encontrar na aula de E.F. ? </vt:lpstr>
      <vt:lpstr>Quais os mediadores que podemos encontrar na aula de E.F. ? </vt:lpstr>
      <vt:lpstr>Mediadores na aula de E.F</vt:lpstr>
      <vt:lpstr>Conclusão</vt:lpstr>
      <vt:lpstr>Que metodologias se enquadram com o processo de aprendizagem defendido por Vygotsky?</vt:lpstr>
      <vt:lpstr>Professor</vt:lpstr>
      <vt:lpstr>Metodologia</vt:lpstr>
      <vt:lpstr>Obrigado pela Vossa Atenção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Sócio-Construtivista de  Vigotsky (questões)</dc:title>
  <dc:creator>INES</dc:creator>
  <cp:lastModifiedBy>tmn</cp:lastModifiedBy>
  <cp:revision>23</cp:revision>
  <dcterms:created xsi:type="dcterms:W3CDTF">2010-11-07T20:16:55Z</dcterms:created>
  <dcterms:modified xsi:type="dcterms:W3CDTF">2010-12-19T17:33:00Z</dcterms:modified>
</cp:coreProperties>
</file>