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7" r:id="rId2"/>
    <p:sldId id="258" r:id="rId3"/>
    <p:sldId id="261" r:id="rId4"/>
    <p:sldId id="260" r:id="rId5"/>
    <p:sldId id="262" r:id="rId6"/>
    <p:sldId id="263" r:id="rId7"/>
    <p:sldId id="259" r:id="rId8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02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6621D9-B284-4991-8BDA-1F67C9CEBDA4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56E3BD-1973-43C3-BAEB-AF3FA261151D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xmlns="" val="3020995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4F516A-329C-4F81-9B31-ABF9FEA133F1}" type="slidenum">
              <a:rPr lang="pt-PT" smtClean="0"/>
              <a:pPr/>
              <a:t>1</a:t>
            </a:fld>
            <a:endParaRPr lang="pt-PT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28" name="Marcador de Posição d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708E126-3728-4FF8-9BF0-10A1A22ACB6E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17" name="Marcador de Posição do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PT"/>
          </a:p>
        </p:txBody>
      </p:sp>
      <p:sp>
        <p:nvSpPr>
          <p:cNvPr id="29" name="Marcador de Posição do Número do Diapositivo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C6B9B27-5F25-4BEB-BFD9-93C4EF47E71D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8E126-3728-4FF8-9BF0-10A1A22ACB6E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9B27-5F25-4BEB-BFD9-93C4EF47E71D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708E126-3728-4FF8-9BF0-10A1A22ACB6E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PT"/>
          </a:p>
        </p:txBody>
      </p:sp>
      <p:sp>
        <p:nvSpPr>
          <p:cNvPr id="7" name="Rec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2C6B9B27-5F25-4BEB-BFD9-93C4EF47E71D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8E126-3728-4FF8-9BF0-10A1A22ACB6E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6B9B27-5F25-4BEB-BFD9-93C4EF47E71D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8" name="Marcador de Posição de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7" name="Rec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2" name="Marcador de Posição d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8E126-3728-4FF8-9BF0-10A1A22ACB6E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13" name="Marcador de Posição do Número do Diapositivo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C6B9B27-5F25-4BEB-BFD9-93C4EF47E71D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4" name="Marcador de Posição do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9" name="Marcador de Posição de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8" name="Marcador de Posição d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708E126-3728-4FF8-9BF0-10A1A22ACB6E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10" name="Marcador de Posição do Número do Diapositivo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C6B9B27-5F25-4BEB-BFD9-93C4EF47E71D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2" name="Marcador de Posição do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3" name="Marcador de Posição de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0" name="Marcador de Posição d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708E126-3728-4FF8-9BF0-10A1A22ACB6E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12" name="Marcador de Posição do Número do Diapositivo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C6B9B27-5F25-4BEB-BFD9-93C4EF47E71D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4" name="Marcador de Posição do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PT"/>
          </a:p>
        </p:txBody>
      </p:sp>
      <p:sp>
        <p:nvSpPr>
          <p:cNvPr id="16" name="Marcador de Posição do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15" name="Marcador de Posição do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8E126-3728-4FF8-9BF0-10A1A22ACB6E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6B9B27-5F25-4BEB-BFD9-93C4EF47E71D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8E126-3728-4FF8-9BF0-10A1A22ACB6E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C6B9B27-5F25-4BEB-BFD9-93C4EF47E71D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8E126-3728-4FF8-9BF0-10A1A22ACB6E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6B9B27-5F25-4BEB-BFD9-93C4EF47E71D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9" name="Marcador de Posição de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8" name="Rec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1" name="Rec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Marcador de Posição d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708E126-3728-4FF8-9BF0-10A1A22ACB6E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13" name="Marcador de Posição do Número do Diapositivo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2C6B9B27-5F25-4BEB-BFD9-93C4EF47E71D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14" name="Marcador de Posição do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Marcador de Posição do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3" name="Marcador de Posição do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708E126-3728-4FF8-9BF0-10A1A22ACB6E}" type="datetimeFigureOut">
              <a:rPr lang="pt-PT" smtClean="0"/>
              <a:pPr/>
              <a:t>19-12-2010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PT"/>
          </a:p>
        </p:txBody>
      </p:sp>
      <p:sp>
        <p:nvSpPr>
          <p:cNvPr id="7" name="Rec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Marcador de Posição do Número do Diapositivo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C6B9B27-5F25-4BEB-BFD9-93C4EF47E71D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/>
          <p:cNvSpPr>
            <a:spLocks noGrp="1"/>
          </p:cNvSpPr>
          <p:nvPr>
            <p:ph type="ctrTitle"/>
          </p:nvPr>
        </p:nvSpPr>
        <p:spPr>
          <a:xfrm>
            <a:off x="395536" y="404664"/>
            <a:ext cx="5688632" cy="1008112"/>
          </a:xfrm>
        </p:spPr>
        <p:txBody>
          <a:bodyPr>
            <a:noAutofit/>
          </a:bodyPr>
          <a:lstStyle/>
          <a:p>
            <a:pPr algn="ctr"/>
            <a:r>
              <a:rPr lang="pt-PT" sz="2400" dirty="0" smtClean="0">
                <a:latin typeface="Segoe Print" pitchFamily="2" charset="0"/>
              </a:rPr>
              <a:t>Faculdade de Desporto da Universidade do Porto</a:t>
            </a:r>
            <a:endParaRPr lang="pt-PT" sz="2400" dirty="0">
              <a:latin typeface="Segoe Print" pitchFamily="2" charset="0"/>
            </a:endParaRPr>
          </a:p>
        </p:txBody>
      </p:sp>
      <p:sp>
        <p:nvSpPr>
          <p:cNvPr id="5123" name="Subtítulo 2"/>
          <p:cNvSpPr>
            <a:spLocks noGrp="1"/>
          </p:cNvSpPr>
          <p:nvPr>
            <p:ph type="subTitle" idx="1"/>
          </p:nvPr>
        </p:nvSpPr>
        <p:spPr>
          <a:xfrm>
            <a:off x="5940152" y="2276872"/>
            <a:ext cx="3312368" cy="3600400"/>
          </a:xfrm>
        </p:spPr>
        <p:txBody>
          <a:bodyPr>
            <a:normAutofit/>
          </a:bodyPr>
          <a:lstStyle/>
          <a:p>
            <a:pPr marL="63500" algn="l" eaLnBrk="1" hangingPunct="1">
              <a:defRPr/>
            </a:pPr>
            <a:r>
              <a:rPr lang="pt-PT" sz="1800" b="1" u="sng" dirty="0" smtClean="0">
                <a:solidFill>
                  <a:schemeClr val="tx1"/>
                </a:solidFill>
                <a:latin typeface="Arial Narrow" pitchFamily="34" charset="0"/>
              </a:rPr>
              <a:t>Discentes: </a:t>
            </a:r>
          </a:p>
          <a:p>
            <a:pPr marL="63500" algn="l" eaLnBrk="1" hangingPunct="1">
              <a:buClr>
                <a:schemeClr val="tx1"/>
              </a:buClr>
              <a:defRPr/>
            </a:pPr>
            <a:endParaRPr lang="pt-PT" sz="800" u="sng" dirty="0" smtClean="0">
              <a:solidFill>
                <a:schemeClr val="tx1"/>
              </a:solidFill>
              <a:latin typeface="Arial Narrow" pitchFamily="34" charset="0"/>
            </a:endParaRPr>
          </a:p>
          <a:p>
            <a:pPr lvl="0">
              <a:buClr>
                <a:schemeClr val="tx1"/>
              </a:buClr>
              <a:buFont typeface="Courier New" pitchFamily="49" charset="0"/>
              <a:buChar char="o"/>
            </a:pPr>
            <a:r>
              <a:rPr lang="pt-PT" sz="1400" dirty="0" smtClean="0">
                <a:latin typeface="Arial Narrow" pitchFamily="34" charset="0"/>
              </a:rPr>
              <a:t>  Joana Fernandes </a:t>
            </a:r>
            <a:r>
              <a:rPr lang="pt-PT" sz="1400" dirty="0" err="1" smtClean="0">
                <a:latin typeface="Arial Narrow" pitchFamily="34" charset="0"/>
              </a:rPr>
              <a:t>Van-zeller</a:t>
            </a:r>
            <a:r>
              <a:rPr lang="pt-PT" sz="1400" dirty="0" smtClean="0">
                <a:latin typeface="Arial Narrow" pitchFamily="34" charset="0"/>
              </a:rPr>
              <a:t> Campos</a:t>
            </a:r>
          </a:p>
          <a:p>
            <a:pPr lvl="0">
              <a:buClr>
                <a:schemeClr val="tx1"/>
              </a:buClr>
              <a:buFont typeface="Courier New" pitchFamily="49" charset="0"/>
              <a:buChar char="o"/>
            </a:pPr>
            <a:r>
              <a:rPr lang="pt-PT" sz="1400" dirty="0" smtClean="0">
                <a:latin typeface="Arial Narrow" pitchFamily="34" charset="0"/>
              </a:rPr>
              <a:t>  Joana Filipa Pinto Correia </a:t>
            </a:r>
          </a:p>
          <a:p>
            <a:pPr lvl="0">
              <a:buClr>
                <a:schemeClr val="tx1"/>
              </a:buClr>
              <a:buFont typeface="Courier New" pitchFamily="49" charset="0"/>
              <a:buChar char="o"/>
            </a:pPr>
            <a:r>
              <a:rPr lang="pt-PT" sz="1400" dirty="0" smtClean="0">
                <a:latin typeface="Arial Narrow" pitchFamily="34" charset="0"/>
              </a:rPr>
              <a:t>  João Diogo Costa</a:t>
            </a:r>
          </a:p>
          <a:p>
            <a:pPr lvl="0">
              <a:buClr>
                <a:schemeClr val="tx1"/>
              </a:buClr>
              <a:buFont typeface="Courier New" pitchFamily="49" charset="0"/>
              <a:buChar char="o"/>
            </a:pPr>
            <a:r>
              <a:rPr lang="pt-PT" sz="1400" dirty="0" smtClean="0">
                <a:latin typeface="Arial Narrow" pitchFamily="34" charset="0"/>
              </a:rPr>
              <a:t>  Maria Teresa Ribeiro</a:t>
            </a:r>
          </a:p>
          <a:p>
            <a:pPr lvl="0">
              <a:buClr>
                <a:schemeClr val="tx1"/>
              </a:buClr>
              <a:buFont typeface="Courier New" pitchFamily="49" charset="0"/>
              <a:buChar char="o"/>
            </a:pPr>
            <a:r>
              <a:rPr lang="pt-PT" sz="1400" dirty="0" smtClean="0">
                <a:latin typeface="Arial Narrow" pitchFamily="34" charset="0"/>
              </a:rPr>
              <a:t>  Marina Patrícia Carvalho Azevedo </a:t>
            </a:r>
          </a:p>
          <a:p>
            <a:pPr lvl="0">
              <a:buClr>
                <a:schemeClr val="tx1"/>
              </a:buClr>
              <a:buFont typeface="Courier New" pitchFamily="49" charset="0"/>
              <a:buChar char="o"/>
            </a:pPr>
            <a:r>
              <a:rPr lang="pt-PT" sz="1400" dirty="0" smtClean="0">
                <a:latin typeface="Arial Narrow" pitchFamily="34" charset="0"/>
              </a:rPr>
              <a:t>  Miguel Filipe Maia Pereira da Silva</a:t>
            </a:r>
          </a:p>
          <a:p>
            <a:pPr lvl="0">
              <a:buClr>
                <a:schemeClr val="tx1"/>
              </a:buClr>
              <a:buFont typeface="Courier New" pitchFamily="49" charset="0"/>
              <a:buChar char="o"/>
            </a:pPr>
            <a:r>
              <a:rPr lang="pt-PT" sz="1400" dirty="0" smtClean="0">
                <a:latin typeface="Arial Narrow" pitchFamily="34" charset="0"/>
              </a:rPr>
              <a:t>  Miguel Martins Pereira</a:t>
            </a:r>
          </a:p>
          <a:p>
            <a:pPr lvl="0">
              <a:buClr>
                <a:schemeClr val="tx1"/>
              </a:buClr>
              <a:buFont typeface="Courier New" pitchFamily="49" charset="0"/>
              <a:buChar char="o"/>
            </a:pPr>
            <a:r>
              <a:rPr lang="pt-PT" sz="1400" dirty="0" smtClean="0">
                <a:latin typeface="Arial Narrow" pitchFamily="34" charset="0"/>
              </a:rPr>
              <a:t>  Miguel Ribeiro da Silva</a:t>
            </a:r>
          </a:p>
          <a:p>
            <a:pPr lvl="0">
              <a:buClr>
                <a:schemeClr val="tx1"/>
              </a:buClr>
              <a:buFont typeface="Courier New" pitchFamily="49" charset="0"/>
              <a:buChar char="o"/>
            </a:pPr>
            <a:r>
              <a:rPr lang="pt-PT" sz="1400" dirty="0" smtClean="0">
                <a:latin typeface="Arial Narrow" pitchFamily="34" charset="0"/>
              </a:rPr>
              <a:t>  Patrícia Manuela Cunha Meireles</a:t>
            </a:r>
          </a:p>
          <a:p>
            <a:pPr lvl="0">
              <a:buClr>
                <a:schemeClr val="tx1"/>
              </a:buClr>
              <a:buFont typeface="Courier New" pitchFamily="49" charset="0"/>
              <a:buChar char="o"/>
            </a:pPr>
            <a:r>
              <a:rPr lang="pt-PT" sz="1400" dirty="0" smtClean="0">
                <a:latin typeface="Arial Narrow" pitchFamily="34" charset="0"/>
              </a:rPr>
              <a:t>  Vítor Domingos</a:t>
            </a:r>
            <a:endParaRPr lang="pt-PT" sz="1400" dirty="0">
              <a:latin typeface="Arial Narrow" pitchFamily="34" charset="0"/>
            </a:endParaRPr>
          </a:p>
        </p:txBody>
      </p:sp>
      <p:pic>
        <p:nvPicPr>
          <p:cNvPr id="512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404664"/>
            <a:ext cx="2449513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ângulo 6"/>
          <p:cNvSpPr/>
          <p:nvPr/>
        </p:nvSpPr>
        <p:spPr>
          <a:xfrm>
            <a:off x="539552" y="1844824"/>
            <a:ext cx="57606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sz="1600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1º Ano do 2º Ciclo em Ensino de Educação Física nos Ensinos Básico e Secundário</a:t>
            </a:r>
            <a:endParaRPr lang="pt-PT" sz="1600" i="1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ângulo 9"/>
          <p:cNvSpPr/>
          <p:nvPr/>
        </p:nvSpPr>
        <p:spPr>
          <a:xfrm>
            <a:off x="107504" y="6013157"/>
            <a:ext cx="2088232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0" lvl="0">
              <a:spcBef>
                <a:spcPts val="600"/>
              </a:spcBef>
              <a:buClr>
                <a:srgbClr val="3891A7"/>
              </a:buClr>
              <a:buSzPct val="80000"/>
              <a:defRPr/>
            </a:pPr>
            <a:r>
              <a:rPr lang="pt-PT" sz="1200" b="1" dirty="0">
                <a:latin typeface="Arial Narrow" pitchFamily="34" charset="0"/>
              </a:rPr>
              <a:t> </a:t>
            </a:r>
            <a:r>
              <a:rPr lang="pt-PT" sz="1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Docentes: </a:t>
            </a:r>
          </a:p>
          <a:p>
            <a:pPr marL="63500" lvl="0">
              <a:spcBef>
                <a:spcPts val="600"/>
              </a:spcBef>
              <a:buClr>
                <a:srgbClr val="3891A7"/>
              </a:buClr>
              <a:buSzPct val="80000"/>
              <a:buFontTx/>
              <a:buChar char="-"/>
              <a:defRPr/>
            </a:pPr>
            <a:r>
              <a:rPr lang="pt-PT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Prof</a:t>
            </a:r>
            <a:r>
              <a:rPr lang="pt-PT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. </a:t>
            </a:r>
            <a:r>
              <a:rPr lang="pt-PT" sz="1200" dirty="0">
                <a:latin typeface="Arial Narrow" pitchFamily="34" charset="0"/>
              </a:rPr>
              <a:t>Dr. Nuno Corte </a:t>
            </a:r>
            <a:r>
              <a:rPr lang="pt-PT" sz="1200" dirty="0" smtClean="0">
                <a:latin typeface="Arial Narrow" pitchFamily="34" charset="0"/>
              </a:rPr>
              <a:t>Real</a:t>
            </a:r>
          </a:p>
          <a:p>
            <a:pPr marL="63500" lvl="0">
              <a:spcBef>
                <a:spcPts val="600"/>
              </a:spcBef>
              <a:buClr>
                <a:srgbClr val="3891A7"/>
              </a:buClr>
              <a:buSzPct val="80000"/>
              <a:buFontTx/>
              <a:buChar char="-"/>
              <a:defRPr/>
            </a:pPr>
            <a:r>
              <a:rPr lang="pt-PT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- Prof. Dr. Paulo </a:t>
            </a:r>
            <a:r>
              <a:rPr lang="pt-PT" sz="1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Castelar</a:t>
            </a:r>
            <a:endParaRPr lang="pt-PT" sz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13" name="Título 5"/>
          <p:cNvSpPr txBox="1">
            <a:spLocks/>
          </p:cNvSpPr>
          <p:nvPr/>
        </p:nvSpPr>
        <p:spPr>
          <a:xfrm>
            <a:off x="467544" y="3356992"/>
            <a:ext cx="4762872" cy="1412776"/>
          </a:xfrm>
          <a:prstGeom prst="rect">
            <a:avLst/>
          </a:prstGeom>
        </p:spPr>
        <p:txBody>
          <a:bodyPr vert="horz" lIns="91440" tIns="0" rIns="45720" bIns="0" rtlCol="0" anchor="t">
            <a:no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40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w Cen MT" pitchFamily="34" charset="0"/>
                <a:ea typeface="+mj-ea"/>
                <a:cs typeface="+mj-cs"/>
              </a:rPr>
              <a:t>Questões sobre as Teorias da Psicologia</a:t>
            </a:r>
            <a:endParaRPr kumimoji="0" lang="pt-PT" sz="4000" b="1" i="1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w Cen MT" pitchFamily="34" charset="0"/>
              <a:ea typeface="+mj-ea"/>
              <a:cs typeface="+mj-cs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6702461" y="6381328"/>
            <a:ext cx="24780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1400" i="1" dirty="0" smtClean="0">
                <a:latin typeface="Arial Narrow" pitchFamily="34" charset="0"/>
              </a:rPr>
              <a:t>Psicologia da Educação 2010/2011</a:t>
            </a:r>
            <a:endParaRPr lang="pt-PT" sz="1400" i="1" dirty="0">
              <a:latin typeface="Arial Narrow" pitchFamily="34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PT" sz="3200" dirty="0" smtClean="0"/>
              <a:t>O que é que a nova Psicologia vem introduzir de novo à antiga Psicologia?</a:t>
            </a:r>
            <a:endParaRPr lang="pt-PT" sz="32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6702461" y="6381328"/>
            <a:ext cx="24780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1400" i="1" dirty="0" smtClean="0">
                <a:latin typeface="Arial Narrow" pitchFamily="34" charset="0"/>
              </a:rPr>
              <a:t>Psicologia da Educação 2010/2011</a:t>
            </a:r>
            <a:endParaRPr lang="pt-PT" sz="1400" i="1" dirty="0">
              <a:latin typeface="Arial Narrow" pitchFamily="34" charset="0"/>
            </a:endParaRPr>
          </a:p>
        </p:txBody>
      </p:sp>
      <p:sp>
        <p:nvSpPr>
          <p:cNvPr id="6" name="Marcador de Posição do Texto 9"/>
          <p:cNvSpPr txBox="1">
            <a:spLocks/>
          </p:cNvSpPr>
          <p:nvPr/>
        </p:nvSpPr>
        <p:spPr>
          <a:xfrm>
            <a:off x="467544" y="2780928"/>
            <a:ext cx="8280920" cy="3528392"/>
          </a:xfrm>
          <a:prstGeom prst="rect">
            <a:avLst/>
          </a:prstGeom>
          <a:solidFill>
            <a:schemeClr val="accent2">
              <a:lumMod val="20000"/>
              <a:lumOff val="80000"/>
              <a:alpha val="30000"/>
            </a:schemeClr>
          </a:solidFill>
          <a:ln w="25400">
            <a:solidFill>
              <a:srgbClr val="C00000"/>
            </a:solidFill>
          </a:ln>
        </p:spPr>
        <p:txBody>
          <a:bodyPr vert="horz" anchor="t">
            <a:noAutofit/>
          </a:bodyPr>
          <a:lstStyle/>
          <a:p>
            <a:pPr>
              <a:lnSpc>
                <a:spcPct val="150000"/>
              </a:lnSpc>
              <a:buClrTx/>
              <a:buFont typeface="Wingdings 3" pitchFamily="18" charset="2"/>
              <a:buChar char=""/>
            </a:pPr>
            <a:r>
              <a:rPr lang="pt-PT" b="1" dirty="0" smtClean="0"/>
              <a:t> Definição da nova Psicologia;</a:t>
            </a:r>
          </a:p>
          <a:p>
            <a:pPr>
              <a:lnSpc>
                <a:spcPct val="150000"/>
              </a:lnSpc>
              <a:buClrTx/>
            </a:pPr>
            <a:r>
              <a:rPr lang="pt-PT" dirty="0" smtClean="0"/>
              <a:t>       -  A nova Psicologia Social, vai além do observável, remete-nos para um mundo subjectivo. Esta teoria entende o homem como um ser social por natureza, já que se apropria da realidade criada pelas gerações anteriores.</a:t>
            </a:r>
          </a:p>
          <a:p>
            <a:pPr>
              <a:lnSpc>
                <a:spcPct val="150000"/>
              </a:lnSpc>
              <a:buClrTx/>
            </a:pPr>
            <a:r>
              <a:rPr lang="pt-PT" dirty="0" smtClean="0"/>
              <a:t>       -  O Comportamento deixa de ser o objecto de estudo e passa a ser a expressão do fenómeno psíquico e da compreensão da subjectividade.</a:t>
            </a:r>
          </a:p>
          <a:p>
            <a:pPr>
              <a:lnSpc>
                <a:spcPct val="150000"/>
              </a:lnSpc>
              <a:buClrTx/>
            </a:pPr>
            <a:r>
              <a:rPr lang="pt-PT" dirty="0" smtClean="0"/>
              <a:t>       -   A nova Teoria Social propõe ainda como conceitos básicos de análise, a </a:t>
            </a:r>
            <a:r>
              <a:rPr lang="pt-PT" i="1" u="sng" dirty="0" smtClean="0"/>
              <a:t>actividade, a consciência e a identidade</a:t>
            </a:r>
            <a:r>
              <a:rPr lang="pt-PT" dirty="0" smtClean="0"/>
              <a:t>.</a:t>
            </a:r>
            <a:endParaRPr kumimoji="0" lang="pt-PT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683568" y="1700808"/>
            <a:ext cx="5806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4000" dirty="0" smtClean="0">
                <a:solidFill>
                  <a:schemeClr val="bg1"/>
                </a:solidFill>
              </a:rPr>
              <a:t>1.</a:t>
            </a:r>
            <a:endParaRPr lang="pt-PT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683568" y="1700808"/>
            <a:ext cx="5806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4000" dirty="0" smtClean="0">
                <a:solidFill>
                  <a:schemeClr val="bg1"/>
                </a:solidFill>
              </a:rPr>
              <a:t>2.</a:t>
            </a:r>
            <a:endParaRPr lang="pt-PT" sz="4000" dirty="0">
              <a:solidFill>
                <a:schemeClr val="bg1"/>
              </a:solidFill>
            </a:endParaRPr>
          </a:p>
        </p:txBody>
      </p:sp>
      <p:sp>
        <p:nvSpPr>
          <p:cNvPr id="5" name="Marcador de Posição do Texto 9"/>
          <p:cNvSpPr txBox="1">
            <a:spLocks/>
          </p:cNvSpPr>
          <p:nvPr/>
        </p:nvSpPr>
        <p:spPr>
          <a:xfrm>
            <a:off x="611560" y="3573016"/>
            <a:ext cx="7848872" cy="2736304"/>
          </a:xfrm>
          <a:prstGeom prst="rect">
            <a:avLst/>
          </a:prstGeom>
          <a:solidFill>
            <a:schemeClr val="accent2">
              <a:lumMod val="20000"/>
              <a:lumOff val="80000"/>
              <a:alpha val="30000"/>
            </a:schemeClr>
          </a:solidFill>
          <a:ln w="25400">
            <a:solidFill>
              <a:srgbClr val="C00000"/>
            </a:solidFill>
          </a:ln>
        </p:spPr>
        <p:txBody>
          <a:bodyPr vert="horz" anchor="t">
            <a:noAutofit/>
          </a:bodyPr>
          <a:lstStyle/>
          <a:p>
            <a:pPr lvl="0">
              <a:lnSpc>
                <a:spcPct val="150000"/>
              </a:lnSpc>
              <a:spcBef>
                <a:spcPts val="700"/>
              </a:spcBef>
              <a:buClr>
                <a:schemeClr val="tx1"/>
              </a:buClr>
              <a:buSzPct val="60000"/>
              <a:buFont typeface="Wingdings 3" pitchFamily="18" charset="2"/>
              <a:buChar char=""/>
            </a:pPr>
            <a:r>
              <a:rPr kumimoji="0" lang="pt-PT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Comparação entre as duas Teorias.</a:t>
            </a:r>
          </a:p>
          <a:p>
            <a:pPr lvl="0">
              <a:lnSpc>
                <a:spcPct val="150000"/>
              </a:lnSpc>
              <a:spcBef>
                <a:spcPts val="700"/>
              </a:spcBef>
              <a:buClr>
                <a:schemeClr val="tx1"/>
              </a:buClr>
              <a:buSzPct val="60000"/>
            </a:pPr>
            <a:r>
              <a:rPr lang="pt-PT" noProof="0" dirty="0" smtClean="0"/>
              <a:t>       - Embora cada um de nós seja um ser único, todos possuímos características comuns das quais nos apropriamos de maneira diferente face às situações.</a:t>
            </a:r>
          </a:p>
          <a:p>
            <a:pPr lvl="0">
              <a:lnSpc>
                <a:spcPct val="150000"/>
              </a:lnSpc>
              <a:spcBef>
                <a:spcPts val="700"/>
              </a:spcBef>
              <a:buClr>
                <a:schemeClr val="tx1"/>
              </a:buClr>
              <a:buSzPct val="60000"/>
            </a:pPr>
            <a:r>
              <a:rPr lang="pt-PT" noProof="0" dirty="0" smtClean="0"/>
              <a:t>       - Na teoria da Personalidade o sujeito é passivo devido à influencia que sofre do meio em que se insere, enquanto que na Teoria Social o sujeito é mais activo porque se apropria da realidade.</a:t>
            </a:r>
            <a:endParaRPr kumimoji="0" lang="pt-PT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6702461" y="6381328"/>
            <a:ext cx="24780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1400" i="1" dirty="0" smtClean="0">
                <a:latin typeface="Arial Narrow" pitchFamily="34" charset="0"/>
              </a:rPr>
              <a:t>Psicologia da Educação 2010/2011</a:t>
            </a:r>
            <a:endParaRPr lang="pt-PT" sz="1400" i="1" dirty="0">
              <a:latin typeface="Arial Narrow" pitchFamily="34" charset="0"/>
            </a:endParaRPr>
          </a:p>
        </p:txBody>
      </p:sp>
      <p:sp>
        <p:nvSpPr>
          <p:cNvPr id="7" name="Título 8"/>
          <p:cNvSpPr>
            <a:spLocks noGrp="1"/>
          </p:cNvSpPr>
          <p:nvPr>
            <p:ph type="title"/>
          </p:nvPr>
        </p:nvSpPr>
        <p:spPr>
          <a:xfrm>
            <a:off x="1448544" y="1600200"/>
            <a:ext cx="7299920" cy="990600"/>
          </a:xfrm>
        </p:spPr>
        <p:txBody>
          <a:bodyPr>
            <a:noAutofit/>
          </a:bodyPr>
          <a:lstStyle/>
          <a:p>
            <a:pPr algn="r"/>
            <a:r>
              <a:rPr lang="pt-PT" sz="2000" i="1" dirty="0" smtClean="0">
                <a:solidFill>
                  <a:schemeClr val="bg1"/>
                </a:solidFill>
              </a:rPr>
              <a:t>“A individualidade deve existir, pois ela é o alicerce da identidade da </a:t>
            </a:r>
            <a:r>
              <a:rPr lang="pt-PT" sz="2000" i="1" dirty="0" err="1" smtClean="0">
                <a:solidFill>
                  <a:schemeClr val="bg1"/>
                </a:solidFill>
              </a:rPr>
              <a:t>personalidade.</a:t>
            </a:r>
            <a:r>
              <a:rPr lang="pt-PT" sz="2000" i="1" dirty="0" smtClean="0">
                <a:solidFill>
                  <a:schemeClr val="bg1"/>
                </a:solidFill>
              </a:rPr>
              <a:t>(...) Não há duas pessoas iguais no universo. Mas o individualismo é prejudicial.” </a:t>
            </a:r>
            <a:r>
              <a:rPr lang="pt-PT" sz="2000" i="1" u="sng" dirty="0" smtClean="0">
                <a:solidFill>
                  <a:schemeClr val="bg1"/>
                </a:solidFill>
              </a:rPr>
              <a:t>Augusto </a:t>
            </a:r>
            <a:r>
              <a:rPr lang="pt-PT" sz="2000" i="1" u="sng" dirty="0" err="1" smtClean="0">
                <a:solidFill>
                  <a:schemeClr val="bg1"/>
                </a:solidFill>
              </a:rPr>
              <a:t>Cury</a:t>
            </a:r>
            <a:endParaRPr lang="pt-PT" sz="2000" i="1" u="sng" dirty="0">
              <a:solidFill>
                <a:schemeClr val="bg1"/>
              </a:solidFill>
            </a:endParaRPr>
          </a:p>
        </p:txBody>
      </p:sp>
      <p:sp>
        <p:nvSpPr>
          <p:cNvPr id="8" name="Marcador de Posição do Texto 9"/>
          <p:cNvSpPr>
            <a:spLocks noGrp="1"/>
          </p:cNvSpPr>
          <p:nvPr>
            <p:ph type="body" idx="1"/>
          </p:nvPr>
        </p:nvSpPr>
        <p:spPr>
          <a:xfrm>
            <a:off x="1441375" y="2636912"/>
            <a:ext cx="6587009" cy="829815"/>
          </a:xfrm>
        </p:spPr>
        <p:txBody>
          <a:bodyPr>
            <a:noAutofit/>
          </a:bodyPr>
          <a:lstStyle/>
          <a:p>
            <a:r>
              <a:rPr lang="pt-PT" sz="2400" dirty="0" smtClean="0"/>
              <a:t>Comente a afirmação tendo em conta a Teoria da Personalidade e a Teoria da Psicologia Social.</a:t>
            </a:r>
            <a:endParaRPr lang="pt-PT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1691680" y="1600200"/>
            <a:ext cx="7016824" cy="990600"/>
          </a:xfrm>
        </p:spPr>
        <p:txBody>
          <a:bodyPr>
            <a:noAutofit/>
          </a:bodyPr>
          <a:lstStyle/>
          <a:p>
            <a:pPr algn="ctr"/>
            <a:r>
              <a:rPr lang="pt-PT" sz="2800" dirty="0" smtClean="0"/>
              <a:t>Identifique os principais conceitos da </a:t>
            </a:r>
            <a:br>
              <a:rPr lang="pt-PT" sz="2800" dirty="0" smtClean="0"/>
            </a:br>
            <a:r>
              <a:rPr lang="pt-PT" sz="2800" dirty="0" smtClean="0"/>
              <a:t>Nova Psicologia Social e relacione-os entre si.</a:t>
            </a:r>
            <a:endParaRPr lang="pt-PT" sz="28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683568" y="1700808"/>
            <a:ext cx="5806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4000" dirty="0">
                <a:solidFill>
                  <a:schemeClr val="bg1"/>
                </a:solidFill>
              </a:rPr>
              <a:t>3</a:t>
            </a:r>
            <a:r>
              <a:rPr lang="pt-PT" sz="4000" dirty="0" smtClean="0">
                <a:solidFill>
                  <a:schemeClr val="bg1"/>
                </a:solidFill>
              </a:rPr>
              <a:t>.</a:t>
            </a:r>
            <a:endParaRPr lang="pt-PT" sz="4000" dirty="0">
              <a:solidFill>
                <a:schemeClr val="bg1"/>
              </a:solidFill>
            </a:endParaRPr>
          </a:p>
        </p:txBody>
      </p:sp>
      <p:sp>
        <p:nvSpPr>
          <p:cNvPr id="5" name="Marcador de Posição do Texto 9"/>
          <p:cNvSpPr txBox="1">
            <a:spLocks/>
          </p:cNvSpPr>
          <p:nvPr/>
        </p:nvSpPr>
        <p:spPr>
          <a:xfrm>
            <a:off x="539552" y="2636912"/>
            <a:ext cx="8280920" cy="3744416"/>
          </a:xfrm>
          <a:prstGeom prst="rect">
            <a:avLst/>
          </a:prstGeom>
          <a:solidFill>
            <a:schemeClr val="accent2">
              <a:lumMod val="20000"/>
              <a:lumOff val="80000"/>
              <a:alpha val="30000"/>
            </a:schemeClr>
          </a:solidFill>
          <a:ln w="25400">
            <a:solidFill>
              <a:srgbClr val="C00000"/>
            </a:solidFill>
          </a:ln>
        </p:spPr>
        <p:txBody>
          <a:bodyPr vert="horz" anchor="t">
            <a:noAutofit/>
          </a:bodyPr>
          <a:lstStyle/>
          <a:p>
            <a:pPr>
              <a:lnSpc>
                <a:spcPct val="150000"/>
              </a:lnSpc>
            </a:pPr>
            <a:r>
              <a:rPr lang="pt-PT" b="1" dirty="0" smtClean="0"/>
              <a:t>       Actividade</a:t>
            </a:r>
            <a:r>
              <a:rPr lang="pt-PT" dirty="0" smtClean="0"/>
              <a:t> </a:t>
            </a:r>
            <a:r>
              <a:rPr lang="pt-PT" dirty="0"/>
              <a:t>– apropriação, acção, movimento, o homem como parte integrante da sociedade, passamos a conhecer e a pensar sobre o mundo, acção de transformação. </a:t>
            </a:r>
            <a:endParaRPr lang="pt-PT" dirty="0" smtClean="0"/>
          </a:p>
          <a:p>
            <a:pPr>
              <a:lnSpc>
                <a:spcPct val="150000"/>
              </a:lnSpc>
            </a:pPr>
            <a:r>
              <a:rPr lang="pt-PT" dirty="0" smtClean="0"/>
              <a:t>É </a:t>
            </a:r>
            <a:r>
              <a:rPr lang="pt-PT" dirty="0"/>
              <a:t>através das nossas actividades que moldamos a nossa consciência e identidade.</a:t>
            </a:r>
          </a:p>
          <a:p>
            <a:pPr>
              <a:lnSpc>
                <a:spcPct val="150000"/>
              </a:lnSpc>
            </a:pPr>
            <a:r>
              <a:rPr lang="pt-PT" b="1" dirty="0" smtClean="0"/>
              <a:t>       Consciência</a:t>
            </a:r>
            <a:r>
              <a:rPr lang="pt-PT" dirty="0" smtClean="0"/>
              <a:t> </a:t>
            </a:r>
            <a:r>
              <a:rPr lang="pt-PT" dirty="0"/>
              <a:t>– produto das relações sociais que os homens estabelecem entre si e o objecto, depende da actividade, da assimilação do mundo exterior e relação com outras informações, compreensão do mundo.</a:t>
            </a:r>
          </a:p>
          <a:p>
            <a:pPr>
              <a:lnSpc>
                <a:spcPct val="150000"/>
              </a:lnSpc>
            </a:pPr>
            <a:r>
              <a:rPr lang="pt-PT" b="1" dirty="0" smtClean="0"/>
              <a:t>       Identidade</a:t>
            </a:r>
            <a:r>
              <a:rPr lang="pt-PT" dirty="0" smtClean="0"/>
              <a:t> </a:t>
            </a:r>
            <a:r>
              <a:rPr lang="pt-PT" dirty="0"/>
              <a:t>– síntese pessoal sobre si mesma, singularidade do indivíduo. Identidade psíquica. A identidade é formada de acordo com a nossa consciência. As escolhas que fazemos são influenciadas pela nossa consciência, são estas que nos tornam únicos</a:t>
            </a:r>
            <a:r>
              <a:rPr lang="pt-PT" dirty="0" smtClean="0"/>
              <a:t>.</a:t>
            </a:r>
            <a:endParaRPr lang="pt-PT" dirty="0"/>
          </a:p>
        </p:txBody>
      </p:sp>
      <p:sp>
        <p:nvSpPr>
          <p:cNvPr id="6" name="CaixaDeTexto 5"/>
          <p:cNvSpPr txBox="1"/>
          <p:nvPr/>
        </p:nvSpPr>
        <p:spPr>
          <a:xfrm>
            <a:off x="6702461" y="6381328"/>
            <a:ext cx="24780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1400" i="1" dirty="0" smtClean="0">
                <a:latin typeface="Arial Narrow" pitchFamily="34" charset="0"/>
              </a:rPr>
              <a:t>Psicologia da Educação 2010/2011</a:t>
            </a:r>
            <a:endParaRPr lang="pt-PT" sz="1400" i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1691680" y="1600200"/>
            <a:ext cx="7016824" cy="990600"/>
          </a:xfrm>
        </p:spPr>
        <p:txBody>
          <a:bodyPr>
            <a:noAutofit/>
          </a:bodyPr>
          <a:lstStyle/>
          <a:p>
            <a:r>
              <a:rPr lang="pt-PT" sz="2800" dirty="0" smtClean="0"/>
              <a:t>Qual a importância da sociologia social no desenvolvimento do sujeito?</a:t>
            </a:r>
            <a:endParaRPr lang="pt-PT" sz="28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683568" y="1700808"/>
            <a:ext cx="5806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4000" dirty="0">
                <a:solidFill>
                  <a:schemeClr val="bg1"/>
                </a:solidFill>
              </a:rPr>
              <a:t>4</a:t>
            </a:r>
            <a:r>
              <a:rPr lang="pt-PT" sz="4000" dirty="0" smtClean="0">
                <a:solidFill>
                  <a:schemeClr val="bg1"/>
                </a:solidFill>
              </a:rPr>
              <a:t>.</a:t>
            </a:r>
            <a:endParaRPr lang="pt-PT" sz="4000" dirty="0">
              <a:solidFill>
                <a:schemeClr val="bg1"/>
              </a:solidFill>
            </a:endParaRPr>
          </a:p>
        </p:txBody>
      </p:sp>
      <p:sp>
        <p:nvSpPr>
          <p:cNvPr id="5" name="Marcador de Posição do Texto 9"/>
          <p:cNvSpPr txBox="1">
            <a:spLocks/>
          </p:cNvSpPr>
          <p:nvPr/>
        </p:nvSpPr>
        <p:spPr>
          <a:xfrm>
            <a:off x="539552" y="2636912"/>
            <a:ext cx="8280920" cy="3744416"/>
          </a:xfrm>
          <a:prstGeom prst="rect">
            <a:avLst/>
          </a:prstGeom>
          <a:solidFill>
            <a:schemeClr val="accent2">
              <a:lumMod val="20000"/>
              <a:lumOff val="80000"/>
              <a:alpha val="30000"/>
            </a:schemeClr>
          </a:solidFill>
          <a:ln w="25400">
            <a:solidFill>
              <a:srgbClr val="C00000"/>
            </a:solidFill>
          </a:ln>
        </p:spPr>
        <p:txBody>
          <a:bodyPr vert="horz" anchor="t">
            <a:noAutofit/>
          </a:bodyPr>
          <a:lstStyle/>
          <a:p>
            <a:pPr algn="just">
              <a:lnSpc>
                <a:spcPct val="150000"/>
              </a:lnSpc>
            </a:pPr>
            <a:r>
              <a:rPr lang="pt-PT" dirty="0" smtClean="0"/>
              <a:t>     O homem, como ser social, como um ser de relações sociais, está em permanente movimento. A Psicologia Social é o estudo das manifestações comportamentais suscitadas pela interacção de uma pessoa com outras pessoas, ou pela mera expectativa de tal interacção. A integração social, a interdependência entre os indivíduos, o encontro social são os objectos investigados por essa área da Psicologia. Assim, vamos falar dos principais conceitos da Psicologia Social a partir do ponto de vista do encontro social, não apenas como a relação entre pessoas - a interacção social - mas como um conjunto de produções humanas capazes de, ao mesmo tempo em que vão construindo a realidade social, construir também o indivíduo.</a:t>
            </a:r>
            <a:endParaRPr lang="pt-PT" dirty="0"/>
          </a:p>
        </p:txBody>
      </p:sp>
      <p:sp>
        <p:nvSpPr>
          <p:cNvPr id="6" name="CaixaDeTexto 5"/>
          <p:cNvSpPr txBox="1"/>
          <p:nvPr/>
        </p:nvSpPr>
        <p:spPr>
          <a:xfrm>
            <a:off x="6702461" y="6381328"/>
            <a:ext cx="24780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1400" i="1" dirty="0" smtClean="0">
                <a:latin typeface="Arial Narrow" pitchFamily="34" charset="0"/>
              </a:rPr>
              <a:t>Psicologia da Educação 2010/2011</a:t>
            </a:r>
            <a:endParaRPr lang="pt-PT" sz="1400" i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609600" y="908720"/>
            <a:ext cx="8153400" cy="990600"/>
          </a:xfrm>
        </p:spPr>
        <p:txBody>
          <a:bodyPr>
            <a:noAutofit/>
          </a:bodyPr>
          <a:lstStyle/>
          <a:p>
            <a:r>
              <a:rPr lang="pt-PT" sz="1800" dirty="0" smtClean="0">
                <a:solidFill>
                  <a:schemeClr val="bg1"/>
                </a:solidFill>
              </a:rPr>
              <a:t>(Continuação)</a:t>
            </a:r>
            <a:endParaRPr lang="pt-PT" sz="1800" dirty="0">
              <a:solidFill>
                <a:schemeClr val="bg1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683568" y="1700808"/>
            <a:ext cx="5806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4000" dirty="0">
                <a:solidFill>
                  <a:schemeClr val="bg1"/>
                </a:solidFill>
              </a:rPr>
              <a:t>4</a:t>
            </a:r>
            <a:r>
              <a:rPr lang="pt-PT" sz="4000" dirty="0" smtClean="0">
                <a:solidFill>
                  <a:schemeClr val="bg1"/>
                </a:solidFill>
              </a:rPr>
              <a:t>.</a:t>
            </a:r>
            <a:endParaRPr lang="pt-PT" sz="4000" dirty="0">
              <a:solidFill>
                <a:schemeClr val="bg1"/>
              </a:solidFill>
            </a:endParaRPr>
          </a:p>
        </p:txBody>
      </p:sp>
      <p:sp>
        <p:nvSpPr>
          <p:cNvPr id="5" name="Marcador de Posição do Texto 9"/>
          <p:cNvSpPr txBox="1">
            <a:spLocks/>
          </p:cNvSpPr>
          <p:nvPr/>
        </p:nvSpPr>
        <p:spPr>
          <a:xfrm>
            <a:off x="467544" y="1844824"/>
            <a:ext cx="8280920" cy="4320480"/>
          </a:xfrm>
          <a:prstGeom prst="rect">
            <a:avLst/>
          </a:prstGeom>
          <a:solidFill>
            <a:schemeClr val="accent2">
              <a:lumMod val="20000"/>
              <a:lumOff val="80000"/>
              <a:alpha val="30000"/>
            </a:schemeClr>
          </a:solidFill>
          <a:ln w="25400">
            <a:solidFill>
              <a:srgbClr val="C00000"/>
            </a:solidFill>
          </a:ln>
        </p:spPr>
        <p:txBody>
          <a:bodyPr vert="horz" anchor="t">
            <a:noAutofit/>
          </a:bodyPr>
          <a:lstStyle/>
          <a:p>
            <a:pPr>
              <a:lnSpc>
                <a:spcPct val="150000"/>
              </a:lnSpc>
            </a:pPr>
            <a:r>
              <a:rPr lang="pt-PT" dirty="0" smtClean="0"/>
              <a:t>     Essa concepção será a referência para a construção de uma nova Psicologia Social.  A subjectividade humana, isto é, esse mundo interno que possuímos e suas expressões, são construídas nas relações sociais, ou seja, surge do contacto entre os homens e dos homens com a Natureza. Essa nova Psicologia Social pretende ir além do que é observável, ou seja, além do comportamento, procurando compreender o mundo invisível do homem. Abandona por completo a diferença entre comportamento em situação de interacção ou não interacção. Aqui o homem é um ser social por natureza. Entende-se que cada indivíduo aprende a ser um homem nas relações com os outros homens, quando se apropria da realidade criada pelas gerações anteriores, apropriação essa que se dá pelo manuseio dos instrumentos e aprendizado da cultura humana.</a:t>
            </a:r>
            <a:endParaRPr lang="pt-PT" dirty="0"/>
          </a:p>
        </p:txBody>
      </p:sp>
      <p:sp>
        <p:nvSpPr>
          <p:cNvPr id="6" name="CaixaDeTexto 5"/>
          <p:cNvSpPr txBox="1"/>
          <p:nvPr/>
        </p:nvSpPr>
        <p:spPr>
          <a:xfrm>
            <a:off x="6702461" y="6381328"/>
            <a:ext cx="24780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1400" i="1" dirty="0" smtClean="0">
                <a:latin typeface="Arial Narrow" pitchFamily="34" charset="0"/>
              </a:rPr>
              <a:t>Psicologia da Educação 2010/2011</a:t>
            </a:r>
            <a:endParaRPr lang="pt-PT" sz="1400" i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PT" sz="4000" b="1" dirty="0" smtClean="0"/>
              <a:t>Obrigada pela atenção!</a:t>
            </a:r>
            <a:endParaRPr lang="pt-PT" sz="4000" b="1" dirty="0"/>
          </a:p>
        </p:txBody>
      </p:sp>
      <p:sp>
        <p:nvSpPr>
          <p:cNvPr id="7" name="CaixaDeTexto 6"/>
          <p:cNvSpPr txBox="1"/>
          <p:nvPr/>
        </p:nvSpPr>
        <p:spPr>
          <a:xfrm>
            <a:off x="6702461" y="6381328"/>
            <a:ext cx="247805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1400" i="1" dirty="0" smtClean="0">
                <a:latin typeface="Arial Narrow" pitchFamily="34" charset="0"/>
              </a:rPr>
              <a:t>Psicologia da Educação 2010/2011</a:t>
            </a:r>
            <a:endParaRPr lang="pt-PT" sz="1400" i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Confluê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35</TotalTime>
  <Words>786</Words>
  <Application>Microsoft Office PowerPoint</Application>
  <PresentationFormat>Apresentação no Ecrã (4:3)</PresentationFormat>
  <Paragraphs>51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7</vt:i4>
      </vt:variant>
    </vt:vector>
  </HeadingPairs>
  <TitlesOfParts>
    <vt:vector size="8" baseType="lpstr">
      <vt:lpstr>Mediano</vt:lpstr>
      <vt:lpstr>Faculdade de Desporto da Universidade do Porto</vt:lpstr>
      <vt:lpstr>O que é que a nova Psicologia vem introduzir de novo à antiga Psicologia?</vt:lpstr>
      <vt:lpstr>“A individualidade deve existir, pois ela é o alicerce da identidade da personalidade.(...) Não há duas pessoas iguais no universo. Mas o individualismo é prejudicial.” Augusto Cury</vt:lpstr>
      <vt:lpstr>Identifique os principais conceitos da  Nova Psicologia Social e relacione-os entre si.</vt:lpstr>
      <vt:lpstr>Qual a importância da sociologia social no desenvolvimento do sujeito?</vt:lpstr>
      <vt:lpstr>(Continuação)</vt:lpstr>
      <vt:lpstr>Obrigada pela atenção!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Faculdade de Desporto da Universidade do Porto</dc:title>
  <dc:creator>Joana</dc:creator>
  <cp:lastModifiedBy>tmn</cp:lastModifiedBy>
  <cp:revision>5</cp:revision>
  <dcterms:created xsi:type="dcterms:W3CDTF">2010-11-04T10:44:03Z</dcterms:created>
  <dcterms:modified xsi:type="dcterms:W3CDTF">2010-12-19T17:33:17Z</dcterms:modified>
</cp:coreProperties>
</file>