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  <p:sldId id="262" r:id="rId6"/>
    <p:sldId id="260" r:id="rId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ângulo arredondad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19" name="Marcador de Posição d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11" name="Marcador de Posição do Número do Diapositivo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ângulo arredondad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ângulo arredondad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ângulo arredondad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edondar Rectângulo de Canto Simples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de-DE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PT" smtClean="0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ângulo arredondad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ângulo arredondad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Marcador de Posição do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25" name="Marcador de Posição d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BA50D42-C9CD-4801-B293-61D1F53EC57E}" type="datetimeFigureOut">
              <a:rPr lang="de-DE" smtClean="0"/>
              <a:pPr/>
              <a:t>19.12.2010</a:t>
            </a:fld>
            <a:endParaRPr lang="de-DE"/>
          </a:p>
        </p:txBody>
      </p:sp>
      <p:sp>
        <p:nvSpPr>
          <p:cNvPr id="18" name="Marcador de Posição do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de-DE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C6AE60A-B69C-4790-82F7-3882EDF23186}" type="slidenum">
              <a:rPr lang="de-DE" smtClean="0"/>
              <a:pPr/>
              <a:t>‹nº›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902073"/>
          </a:xfrm>
        </p:spPr>
        <p:txBody>
          <a:bodyPr>
            <a:normAutofit/>
          </a:bodyPr>
          <a:lstStyle/>
          <a:p>
            <a:pPr algn="ctr"/>
            <a:r>
              <a:rPr lang="pt-PT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Questões Sobre as Teorias da Aprendizagem</a:t>
            </a:r>
            <a:endParaRPr lang="pt-PT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44008" y="4005064"/>
            <a:ext cx="3960440" cy="694928"/>
          </a:xfrm>
        </p:spPr>
        <p:txBody>
          <a:bodyPr>
            <a:noAutofit/>
          </a:bodyPr>
          <a:lstStyle/>
          <a:p>
            <a:r>
              <a:rPr lang="pt-PT" sz="2800" dirty="0" smtClean="0">
                <a:latin typeface="Calibri" pitchFamily="34" charset="0"/>
              </a:rPr>
              <a:t>Psicologia da Educação</a:t>
            </a:r>
            <a:endParaRPr lang="pt-PT" sz="2800" dirty="0">
              <a:latin typeface="Calibri" pitchFamily="34" charset="0"/>
            </a:endParaRPr>
          </a:p>
        </p:txBody>
      </p:sp>
      <p:pic>
        <p:nvPicPr>
          <p:cNvPr id="4" name="Imagem 3" descr="FADE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1" y="188640"/>
            <a:ext cx="2400267" cy="1080120"/>
          </a:xfrm>
          <a:prstGeom prst="rect">
            <a:avLst/>
          </a:prstGeom>
        </p:spPr>
      </p:pic>
      <p:sp>
        <p:nvSpPr>
          <p:cNvPr id="5" name="CaixaDeTexto 4"/>
          <p:cNvSpPr txBox="1"/>
          <p:nvPr/>
        </p:nvSpPr>
        <p:spPr>
          <a:xfrm>
            <a:off x="6228184" y="5085184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 smtClean="0">
                <a:latin typeface="Calibri" pitchFamily="34" charset="0"/>
              </a:rPr>
              <a:t>Docentes:</a:t>
            </a:r>
          </a:p>
          <a:p>
            <a:r>
              <a:rPr lang="pt-PT" dirty="0" smtClean="0">
                <a:latin typeface="Calibri" pitchFamily="34" charset="0"/>
              </a:rPr>
              <a:t>Nuno Corte Real</a:t>
            </a:r>
          </a:p>
          <a:p>
            <a:r>
              <a:rPr lang="pt-PT" dirty="0" smtClean="0">
                <a:latin typeface="Calibri" pitchFamily="34" charset="0"/>
              </a:rPr>
              <a:t>Paulo </a:t>
            </a:r>
            <a:r>
              <a:rPr lang="pt-PT" dirty="0" err="1" smtClean="0">
                <a:latin typeface="Calibri" pitchFamily="34" charset="0"/>
              </a:rPr>
              <a:t>Castelar</a:t>
            </a:r>
            <a:endParaRPr lang="pt-PT" dirty="0" smtClean="0">
              <a:latin typeface="Calibri" pitchFamily="34" charset="0"/>
            </a:endParaRPr>
          </a:p>
          <a:p>
            <a:endParaRPr lang="pt-P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3501008"/>
            <a:ext cx="2736304" cy="197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 txBox="1">
            <a:spLocks/>
          </p:cNvSpPr>
          <p:nvPr/>
        </p:nvSpPr>
        <p:spPr>
          <a:xfrm>
            <a:off x="251520" y="2924944"/>
            <a:ext cx="8640960" cy="1512168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Relaciona o  papel do “reforço”, enfatizado por </a:t>
            </a:r>
            <a:r>
              <a:rPr kumimoji="0" lang="pt-PT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Watson</a:t>
            </a:r>
            <a:r>
              <a:rPr kumimoji="0" lang="pt-PT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 (Behaviorismo) com a “motivação” de acordo com o processo de aprendizagem (</a:t>
            </a:r>
            <a:r>
              <a:rPr kumimoji="0" lang="pt-PT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T.Aprendizagem</a:t>
            </a:r>
            <a:r>
              <a:rPr kumimoji="0" lang="pt-PT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uLnTx/>
                <a:uFillTx/>
                <a:latin typeface="Calibri" pitchFamily="34" charset="0"/>
                <a:ea typeface="+mj-ea"/>
                <a:cs typeface="+mj-cs"/>
              </a:rPr>
              <a:t>).</a:t>
            </a:r>
            <a:endParaRPr kumimoji="0" lang="pt-PT" sz="40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tint val="88000"/>
                  <a:satMod val="15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uLnTx/>
              <a:uFillTx/>
              <a:latin typeface="Calibri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640960" cy="1512168"/>
          </a:xfrm>
        </p:spPr>
        <p:txBody>
          <a:bodyPr>
            <a:normAutofit/>
          </a:bodyPr>
          <a:lstStyle/>
          <a:p>
            <a:pPr algn="ctr"/>
            <a:r>
              <a:rPr lang="pt-PT" sz="3000" b="1" dirty="0" smtClean="0">
                <a:latin typeface="Calibri" pitchFamily="34" charset="0"/>
              </a:rPr>
              <a:t>Relaciona o  papel do “reforço”, enfatizado por </a:t>
            </a:r>
            <a:r>
              <a:rPr lang="pt-PT" sz="3000" b="1" dirty="0" err="1" smtClean="0">
                <a:latin typeface="Calibri" pitchFamily="34" charset="0"/>
              </a:rPr>
              <a:t>Watson</a:t>
            </a:r>
            <a:r>
              <a:rPr lang="pt-PT" sz="3000" b="1" dirty="0" smtClean="0">
                <a:latin typeface="Calibri" pitchFamily="34" charset="0"/>
              </a:rPr>
              <a:t> (Behaviorismo) com a “motivação” de acordo com o processo de aprendizagem (</a:t>
            </a:r>
            <a:r>
              <a:rPr lang="pt-PT" sz="3000" b="1" dirty="0" err="1" smtClean="0">
                <a:latin typeface="Calibri" pitchFamily="34" charset="0"/>
              </a:rPr>
              <a:t>T.Aprendizagem</a:t>
            </a:r>
            <a:r>
              <a:rPr lang="pt-PT" sz="3000" b="1" dirty="0" smtClean="0">
                <a:latin typeface="Calibri" pitchFamily="34" charset="0"/>
              </a:rPr>
              <a:t>).</a:t>
            </a:r>
            <a:endParaRPr lang="pt-PT" sz="3000" b="1" dirty="0">
              <a:latin typeface="Calibri" pitchFamily="34" charset="0"/>
            </a:endParaRPr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611560" y="2420887"/>
          <a:ext cx="7848872" cy="3544555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924436"/>
                <a:gridCol w="3924436"/>
              </a:tblGrid>
              <a:tr h="641354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Reforço 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Motivação 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798807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Fortalece (positivo) ou restringe (negativo)</a:t>
                      </a:r>
                      <a:r>
                        <a:rPr lang="pt-PT" baseline="0" dirty="0" smtClean="0">
                          <a:latin typeface="Calibri" pitchFamily="34" charset="0"/>
                        </a:rPr>
                        <a:t> a resposta comportamental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Fortalece a resposta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41354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Pressupõe</a:t>
                      </a:r>
                      <a:r>
                        <a:rPr lang="pt-PT" baseline="0" dirty="0" smtClean="0">
                          <a:latin typeface="Calibri" pitchFamily="34" charset="0"/>
                        </a:rPr>
                        <a:t> a aprendizagem lógica de resposta a um determinado estímulo repetido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Pressupõe</a:t>
                      </a:r>
                      <a:r>
                        <a:rPr lang="pt-PT" baseline="0" dirty="0" smtClean="0">
                          <a:latin typeface="Calibri" pitchFamily="34" charset="0"/>
                        </a:rPr>
                        <a:t> a aprendizagem pelo interesse que um determinado objecto abstracto ou físico, por uma qualquer razão, predispõe o individuo  - força de atracção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41354"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Fontes externas (fundamentalmente)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dirty="0" smtClean="0">
                          <a:latin typeface="Calibri" pitchFamily="34" charset="0"/>
                        </a:rPr>
                        <a:t>Fontes internas</a:t>
                      </a:r>
                      <a:endParaRPr lang="pt-PT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323528" y="3212976"/>
            <a:ext cx="8568952" cy="1296144"/>
          </a:xfrm>
        </p:spPr>
        <p:txBody>
          <a:bodyPr>
            <a:noAutofit/>
          </a:bodyPr>
          <a:lstStyle/>
          <a:p>
            <a:pPr algn="ctr"/>
            <a:r>
              <a:rPr lang="pt-PT" sz="4000" dirty="0" smtClean="0"/>
              <a:t>Segundo a teoria da Aprendizagem será correcto afirmar que o mecanismo de aprendizagem do indivíduo é condicionado apenas pela motivação?</a:t>
            </a:r>
            <a:endParaRPr lang="pt-PT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95536" y="260648"/>
            <a:ext cx="8183880" cy="4392488"/>
          </a:xfrm>
        </p:spPr>
        <p:txBody>
          <a:bodyPr>
            <a:noAutofit/>
          </a:bodyPr>
          <a:lstStyle/>
          <a:p>
            <a:pPr algn="just"/>
            <a:r>
              <a:rPr lang="pt-PT" sz="2000" dirty="0" smtClean="0">
                <a:latin typeface="Calibri" pitchFamily="34" charset="0"/>
              </a:rPr>
              <a:t>Não …</a:t>
            </a:r>
          </a:p>
          <a:p>
            <a:pPr algn="just">
              <a:buNone/>
            </a:pPr>
            <a:endParaRPr lang="pt-PT" sz="2000" dirty="0" smtClean="0">
              <a:latin typeface="Calibri" pitchFamily="34" charset="0"/>
            </a:endParaRPr>
          </a:p>
          <a:p>
            <a:pPr algn="just"/>
            <a:r>
              <a:rPr lang="pt-PT" sz="2000" dirty="0" smtClean="0">
                <a:latin typeface="Calibri" pitchFamily="34" charset="0"/>
              </a:rPr>
              <a:t>A motivação é um dos principais factores para o sucesso da aprendizagem, pois esta depende essencialmente de 3 variáveis, ambiente, forças internas e objecto de interesse. </a:t>
            </a:r>
          </a:p>
          <a:p>
            <a:pPr algn="just">
              <a:buNone/>
            </a:pPr>
            <a:endParaRPr lang="pt-PT" sz="2000" dirty="0" smtClean="0">
              <a:latin typeface="Calibri" pitchFamily="34" charset="0"/>
            </a:endParaRPr>
          </a:p>
          <a:p>
            <a:pPr algn="just"/>
            <a:r>
              <a:rPr lang="pt-PT" sz="2000" dirty="0" smtClean="0">
                <a:latin typeface="Calibri" pitchFamily="34" charset="0"/>
              </a:rPr>
              <a:t>Mas por outro lado, o principal papel da motivação na aprendizagem é a facilidade e duração da retenção dos novos conhecimentos, ou seja, o indivíduo mesmo sem interesse pode aprender (mais dificilmente, mas eventualmente aprende).</a:t>
            </a:r>
          </a:p>
          <a:p>
            <a:pPr algn="just">
              <a:buNone/>
            </a:pPr>
            <a:endParaRPr lang="pt-PT" sz="2000" dirty="0" smtClean="0">
              <a:latin typeface="Calibri" pitchFamily="34" charset="0"/>
            </a:endParaRPr>
          </a:p>
          <a:p>
            <a:pPr algn="just"/>
            <a:r>
              <a:rPr lang="pt-PT" sz="2000" dirty="0" smtClean="0">
                <a:latin typeface="Calibri" pitchFamily="34" charset="0"/>
              </a:rPr>
              <a:t>Existem certos conhecimentos que são quase “instintivos” na sua aprendizagem por parte do sujeito no seu quotidiano. Onde a motivação não tem influência directa: Aprendizagem mecânica e significativa.</a:t>
            </a:r>
          </a:p>
          <a:p>
            <a:pPr algn="just">
              <a:buNone/>
            </a:pPr>
            <a:endParaRPr lang="pt-PT" sz="2000" dirty="0" smtClean="0">
              <a:latin typeface="Calibri" pitchFamily="34" charset="0"/>
            </a:endParaRPr>
          </a:p>
          <a:p>
            <a:pPr algn="just"/>
            <a:r>
              <a:rPr lang="pt-PT" sz="2000" dirty="0" smtClean="0">
                <a:latin typeface="Calibri" pitchFamily="34" charset="0"/>
              </a:rPr>
              <a:t>Assim sendo a motivação, como a capacidade de incutir nos indivíduos o interesse é o método mais eficaz para se atingir o sucesso da aprendizagem, mas não o único método de aprendizagem, pois certos conhecimentos são adquiridos numa fase primária anterior à motivação  </a:t>
            </a:r>
          </a:p>
          <a:p>
            <a:endParaRPr lang="pt-PT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183880" cy="1051560"/>
          </a:xfrm>
        </p:spPr>
        <p:txBody>
          <a:bodyPr/>
          <a:lstStyle/>
          <a:p>
            <a:r>
              <a:rPr lang="pt-PT" b="1" dirty="0" smtClean="0">
                <a:latin typeface="Calibri" pitchFamily="34" charset="0"/>
              </a:rPr>
              <a:t>Grupo:</a:t>
            </a:r>
            <a:endParaRPr lang="pt-PT" b="1" dirty="0">
              <a:latin typeface="Calibri" pitchFamily="34" charset="0"/>
            </a:endParaRP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23528" y="1196752"/>
            <a:ext cx="8183880" cy="41879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Ana Rita Cavadas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André Mourão</a:t>
            </a:r>
          </a:p>
          <a:p>
            <a:pPr algn="ctr">
              <a:buNone/>
            </a:pPr>
            <a:r>
              <a:rPr lang="pt-PT" sz="2400" dirty="0" err="1" smtClean="0">
                <a:latin typeface="Calibri" pitchFamily="34" charset="0"/>
              </a:rPr>
              <a:t>Cátia</a:t>
            </a:r>
            <a:r>
              <a:rPr lang="pt-PT" sz="2400" dirty="0" smtClean="0">
                <a:latin typeface="Calibri" pitchFamily="34" charset="0"/>
              </a:rPr>
              <a:t> Ferreira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Daniela Ferreira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Daniela dos Santos Martins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Diogo Ventura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João Araújo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Ricardo Coelho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Ricardo Borges</a:t>
            </a:r>
          </a:p>
          <a:p>
            <a:pPr algn="ctr">
              <a:buNone/>
            </a:pPr>
            <a:r>
              <a:rPr lang="pt-PT" sz="2400" dirty="0" smtClean="0">
                <a:latin typeface="Calibri" pitchFamily="34" charset="0"/>
              </a:rPr>
              <a:t>Rui Cruz</a:t>
            </a:r>
            <a:endParaRPr lang="pt-PT" sz="24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51</TotalTime>
  <Words>330</Words>
  <Application>Microsoft Office PowerPoint</Application>
  <PresentationFormat>Apresentação no Ecrã (4:3)</PresentationFormat>
  <Paragraphs>36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6</vt:i4>
      </vt:variant>
    </vt:vector>
  </HeadingPairs>
  <TitlesOfParts>
    <vt:vector size="7" baseType="lpstr">
      <vt:lpstr>Aspecto</vt:lpstr>
      <vt:lpstr>Questões Sobre as Teorias da Aprendizagem</vt:lpstr>
      <vt:lpstr>Diapositivo 2</vt:lpstr>
      <vt:lpstr>Relaciona o  papel do “reforço”, enfatizado por Watson (Behaviorismo) com a “motivação” de acordo com o processo de aprendizagem (T.Aprendizagem).</vt:lpstr>
      <vt:lpstr>Segundo a teoria da Aprendizagem será correcto afirmar que o mecanismo de aprendizagem do indivíduo é condicionado apenas pela motivação?</vt:lpstr>
      <vt:lpstr>Diapositivo 5</vt:lpstr>
      <vt:lpstr>Grupo: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Questões Sobre as Teorias</dc:title>
  <dc:creator>Ana Rita</dc:creator>
  <cp:lastModifiedBy>tmn</cp:lastModifiedBy>
  <cp:revision>12</cp:revision>
  <dcterms:created xsi:type="dcterms:W3CDTF">2010-11-06T20:45:38Z</dcterms:created>
  <dcterms:modified xsi:type="dcterms:W3CDTF">2010-12-19T17:35:05Z</dcterms:modified>
</cp:coreProperties>
</file>