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4"/>
  </p:notesMasterIdLst>
  <p:handoutMasterIdLst>
    <p:handoutMasterId r:id="rId15"/>
  </p:handoutMasterIdLst>
  <p:sldIdLst>
    <p:sldId id="613" r:id="rId2"/>
    <p:sldId id="584" r:id="rId3"/>
    <p:sldId id="624" r:id="rId4"/>
    <p:sldId id="625" r:id="rId5"/>
    <p:sldId id="626" r:id="rId6"/>
    <p:sldId id="633" r:id="rId7"/>
    <p:sldId id="609" r:id="rId8"/>
    <p:sldId id="627" r:id="rId9"/>
    <p:sldId id="628" r:id="rId10"/>
    <p:sldId id="629" r:id="rId11"/>
    <p:sldId id="630" r:id="rId12"/>
    <p:sldId id="631" r:id="rId13"/>
  </p:sldIdLst>
  <p:sldSz cx="9144000" cy="6858000" type="screen4x3"/>
  <p:notesSz cx="7099300" cy="10234613"/>
  <p:custShowLst>
    <p:custShow name="Apresentação personalizada 1" id="0">
      <p:sldLst/>
    </p:custShow>
    <p:custShow name="Copia de Apresentação personalizada 1" id="1">
      <p:sldLst/>
    </p:custShow>
  </p:custShowLst>
  <p:defaultTextStyle>
    <a:defPPr>
      <a:defRPr lang="ko-K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굴림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9900"/>
    <a:srgbClr val="990000"/>
    <a:srgbClr val="003399"/>
    <a:srgbClr val="FFFF00"/>
    <a:srgbClr val="33CC33"/>
    <a:srgbClr val="3399FF"/>
    <a:srgbClr val="5F5F5F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932" autoAdjust="0"/>
  </p:normalViewPr>
  <p:slideViewPr>
    <p:cSldViewPr snapToGrid="0">
      <p:cViewPr>
        <p:scale>
          <a:sx n="75" d="100"/>
          <a:sy n="75" d="100"/>
        </p:scale>
        <p:origin x="-1236" y="-72"/>
      </p:cViewPr>
      <p:guideLst>
        <p:guide orient="horz" pos="2160"/>
        <p:guide pos="2880"/>
        <p:guide pos="3168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2"/>
    </p:cViewPr>
  </p:sorterViewPr>
  <p:notesViewPr>
    <p:cSldViewPr snapToGrid="0">
      <p:cViewPr varScale="1">
        <p:scale>
          <a:sx n="41" d="100"/>
          <a:sy n="41" d="100"/>
        </p:scale>
        <p:origin x="-1392" y="-7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 latinLnBrk="1">
              <a:defRPr kumimoji="1"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r" defTabSz="955675" latinLnBrk="1">
              <a:defRPr kumimoji="1"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 latinLnBrk="1">
              <a:defRPr kumimoji="1"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 latinLnBrk="1">
              <a:defRPr kumimoji="1"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470C7F99-2403-4CC8-A2EB-5BF6E9CECA8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defTabSz="955675" latinLnBrk="1">
              <a:defRPr kumimoji="1" sz="1300">
                <a:latin typeface="Times New Roman" pitchFamily="18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r" defTabSz="955675" latinLnBrk="1">
              <a:defRPr kumimoji="1" sz="1300">
                <a:latin typeface="Times New Roman" pitchFamily="18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43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 smtClean="0"/>
              <a:t>Haga clic para modificar el estilo de texto del patrón</a:t>
            </a:r>
          </a:p>
          <a:p>
            <a:pPr lvl="1"/>
            <a:r>
              <a:rPr lang="es-ES_tradnl" noProof="0" smtClean="0"/>
              <a:t>Segundo nivel</a:t>
            </a:r>
          </a:p>
          <a:p>
            <a:pPr lvl="2"/>
            <a:r>
              <a:rPr lang="es-ES_tradnl" noProof="0" smtClean="0"/>
              <a:t>Tercer nivel</a:t>
            </a:r>
          </a:p>
          <a:p>
            <a:pPr lvl="3"/>
            <a:r>
              <a:rPr lang="es-ES_tradnl" noProof="0" smtClean="0"/>
              <a:t>Cuarto nivel</a:t>
            </a:r>
          </a:p>
          <a:p>
            <a:pPr lvl="4"/>
            <a:r>
              <a:rPr lang="es-ES_tradnl" noProof="0" smtClean="0"/>
              <a:t>Quinto nivel</a:t>
            </a:r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4988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defTabSz="955675" latinLnBrk="1">
              <a:defRPr kumimoji="1" sz="1300">
                <a:latin typeface="Times New Roman" pitchFamily="18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18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 latinLnBrk="1">
              <a:defRPr kumimoji="1" sz="1300">
                <a:latin typeface="Times New Roman" pitchFamily="18" charset="0"/>
                <a:ea typeface="굴림" pitchFamily="50" charset="-127"/>
              </a:defRPr>
            </a:lvl1pPr>
          </a:lstStyle>
          <a:p>
            <a:pPr>
              <a:defRPr/>
            </a:pPr>
            <a:fld id="{C54F3A36-9994-4C29-BE0A-0086380CBE8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38D5F-E930-40A8-B507-9E8EBE0715D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7AB6B-DFEE-42DF-915D-7ABE05C6ED4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3AD1B-ABFF-4262-A07E-FE73E49C93A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P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0EAA5-2E40-439E-B47D-0CA25E90004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418AA-9073-46E1-91C4-36761CD301C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0E178-7272-4F42-A8CD-22650AF2810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1F9BD-8C99-4D4A-904C-75F760C6989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CFF26-2640-42C3-9A16-366362E8EA0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FC669-AFC7-4213-A749-259FA7B0BE2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D9A8B-32E3-4F7A-A2CF-D8B318B908A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6AEFA-B98F-49EC-A8D5-3B36AC805D1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85FA9-91F3-4E9A-A7BD-24F1BBA3BCF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282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82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82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pitchFamily="50" charset="-127"/>
              </a:defRPr>
            </a:lvl1pPr>
          </a:lstStyle>
          <a:p>
            <a:pPr>
              <a:defRPr/>
            </a:pPr>
            <a:fld id="{2FF511FF-38AE-4658-B2FF-E1B4A9EDF9B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0" y="5638800"/>
            <a:ext cx="91440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5" name="Rectangle 3"/>
          <p:cNvSpPr>
            <a:spLocks noChangeArrowheads="1"/>
          </p:cNvSpPr>
          <p:nvPr/>
        </p:nvSpPr>
        <p:spPr bwMode="auto">
          <a:xfrm>
            <a:off x="0" y="0"/>
            <a:ext cx="9144000" cy="197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PT" sz="2000">
              <a:solidFill>
                <a:schemeClr val="bg1"/>
              </a:solidFill>
            </a:endParaRPr>
          </a:p>
          <a:p>
            <a:endParaRPr lang="pt-PT" sz="2000">
              <a:solidFill>
                <a:schemeClr val="bg1"/>
              </a:solidFill>
            </a:endParaRPr>
          </a:p>
          <a:p>
            <a:r>
              <a:rPr lang="pt-PT" sz="3200" b="1">
                <a:solidFill>
                  <a:schemeClr val="bg1"/>
                </a:solidFill>
              </a:rPr>
              <a:t>EDUCAÇÃO INCLUSIVA...</a:t>
            </a:r>
            <a:r>
              <a:rPr lang="pt-PT" b="1">
                <a:solidFill>
                  <a:schemeClr val="bg1"/>
                </a:solidFill>
              </a:rPr>
              <a:t>                                                     </a:t>
            </a:r>
            <a:br>
              <a:rPr lang="pt-PT" b="1">
                <a:solidFill>
                  <a:schemeClr val="bg1"/>
                </a:solidFill>
              </a:rPr>
            </a:br>
            <a:r>
              <a:rPr lang="pt-PT" b="1">
                <a:solidFill>
                  <a:schemeClr val="bg1"/>
                </a:solidFill>
              </a:rPr>
              <a:t>							     </a:t>
            </a:r>
          </a:p>
          <a:p>
            <a:pPr algn="r"/>
            <a:r>
              <a:rPr lang="pt-PT" sz="1400" b="1">
                <a:solidFill>
                  <a:schemeClr val="bg1"/>
                </a:solidFill>
              </a:rPr>
              <a:t>sky</a:t>
            </a:r>
            <a:r>
              <a:rPr lang="pt-PT" b="1">
                <a:solidFill>
                  <a:schemeClr val="bg1"/>
                </a:solidFill>
              </a:rPr>
              <a:t/>
            </a:r>
            <a:br>
              <a:rPr lang="pt-PT" b="1">
                <a:solidFill>
                  <a:schemeClr val="bg1"/>
                </a:solidFill>
              </a:rPr>
            </a:br>
            <a:endParaRPr lang="pt-PT" b="1">
              <a:solidFill>
                <a:schemeClr val="bg1"/>
              </a:solidFill>
            </a:endParaRPr>
          </a:p>
        </p:txBody>
      </p:sp>
      <p:sp>
        <p:nvSpPr>
          <p:cNvPr id="474116" name="Rectangle 4"/>
          <p:cNvSpPr>
            <a:spLocks noChangeArrowheads="1"/>
          </p:cNvSpPr>
          <p:nvPr/>
        </p:nvSpPr>
        <p:spPr bwMode="auto">
          <a:xfrm>
            <a:off x="3865563" y="4973638"/>
            <a:ext cx="5278437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PT" sz="1600" b="1">
                <a:solidFill>
                  <a:schemeClr val="bg1"/>
                </a:solidFill>
                <a:latin typeface="Arial Narrow" pitchFamily="34" charset="0"/>
              </a:rPr>
              <a:t>ORIENTAÇÃO PATOGÉNICA... </a:t>
            </a:r>
            <a:br>
              <a:rPr lang="pt-PT" sz="1600" b="1">
                <a:solidFill>
                  <a:schemeClr val="bg1"/>
                </a:solidFill>
                <a:latin typeface="Arial Narrow" pitchFamily="34" charset="0"/>
              </a:rPr>
            </a:br>
            <a:r>
              <a:rPr lang="pt-PT" sz="1600" b="1">
                <a:solidFill>
                  <a:schemeClr val="bg1"/>
                </a:solidFill>
                <a:latin typeface="Arial Narrow" pitchFamily="34" charset="0"/>
              </a:rPr>
              <a:t> ...Olhamos para as perigosidades do rio</a:t>
            </a:r>
            <a:br>
              <a:rPr lang="pt-PT" sz="1600" b="1">
                <a:solidFill>
                  <a:schemeClr val="bg1"/>
                </a:solidFill>
                <a:latin typeface="Arial Narrow" pitchFamily="34" charset="0"/>
              </a:rPr>
            </a:br>
            <a:r>
              <a:rPr lang="pt-PT" sz="160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pt-PT" sz="1600">
                <a:solidFill>
                  <a:schemeClr val="bg1"/>
                </a:solidFill>
                <a:latin typeface="Arial Narrow" pitchFamily="34" charset="0"/>
              </a:rPr>
            </a:br>
            <a:r>
              <a:rPr lang="pt-PT" sz="1600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pt-PT" sz="1600">
                <a:solidFill>
                  <a:schemeClr val="bg1"/>
                </a:solidFill>
                <a:latin typeface="Arial Narrow" pitchFamily="34" charset="0"/>
              </a:rPr>
            </a:br>
            <a:r>
              <a:rPr lang="pt-PT" sz="1600" b="1">
                <a:solidFill>
                  <a:schemeClr val="bg1"/>
                </a:solidFill>
                <a:latin typeface="Arial Narrow" pitchFamily="34" charset="0"/>
              </a:rPr>
              <a:t/>
            </a:r>
            <a:br>
              <a:rPr lang="pt-PT" sz="1600" b="1">
                <a:solidFill>
                  <a:schemeClr val="bg1"/>
                </a:solidFill>
                <a:latin typeface="Arial Narrow" pitchFamily="34" charset="0"/>
              </a:rPr>
            </a:br>
            <a:endParaRPr lang="pt-PT" sz="1600" b="1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2052" name="Picture 7" descr="Marta Leã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84300" y="1239838"/>
            <a:ext cx="60452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5" grpId="0" autoUpdateAnimBg="0"/>
      <p:bldP spid="47411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254000" y="1684338"/>
            <a:ext cx="8686800" cy="334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/>
              <a:t>ESTRATÉGIAS…</a:t>
            </a:r>
          </a:p>
          <a:p>
            <a:pPr>
              <a:lnSpc>
                <a:spcPct val="150000"/>
              </a:lnSpc>
            </a:pPr>
            <a:endParaRPr lang="pt-PT" sz="2400"/>
          </a:p>
          <a:p>
            <a:pPr>
              <a:lnSpc>
                <a:spcPct val="150000"/>
              </a:lnSpc>
            </a:pPr>
            <a:r>
              <a:rPr lang="pt-PT" sz="2400"/>
              <a:t>“O currículo deve organizar-se de forma flexível, respondendo à diversidade das necessidades individuais dos alunos (linguísticas, étnicas, religiosas ou outras) e não ser rigidamente prescrito a nível nacional ou central.”</a:t>
            </a:r>
            <a:endParaRPr lang="pt-PT" sz="24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254000" y="693738"/>
            <a:ext cx="8686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pt-PT" sz="2400" b="1" dirty="0">
                <a:solidFill>
                  <a:schemeClr val="bg1"/>
                </a:solidFill>
              </a:rPr>
              <a:t>ESTRATÉGIAS…</a:t>
            </a:r>
          </a:p>
          <a:p>
            <a:pPr>
              <a:defRPr/>
            </a:pPr>
            <a:r>
              <a:rPr lang="pt-PT" sz="2400" dirty="0"/>
              <a:t>Isto implica que os recursos mais importantes que têm um impacto directo na aprendizagem e participação dos alunos não devem apenas estar juntos, mas que, acima de tudo, devem aprender juntos…</a:t>
            </a:r>
          </a:p>
          <a:p>
            <a:pPr>
              <a:defRPr/>
            </a:pPr>
            <a:endParaRPr lang="pt-PT" sz="2400" dirty="0"/>
          </a:p>
          <a:p>
            <a:pPr marL="342900" indent="-342900">
              <a:buFontTx/>
              <a:buChar char="-"/>
              <a:defRPr/>
            </a:pPr>
            <a:r>
              <a:rPr lang="pt-PT" sz="2400" dirty="0"/>
              <a:t>alunos (organização das relações de colaboração entre alunos…).</a:t>
            </a:r>
          </a:p>
          <a:p>
            <a:pPr marL="342900" indent="-342900">
              <a:buFontTx/>
              <a:buChar char="-"/>
              <a:defRPr/>
            </a:pPr>
            <a:endParaRPr lang="pt-PT" sz="900" dirty="0"/>
          </a:p>
          <a:p>
            <a:pPr marL="342900" indent="-342900">
              <a:buFontTx/>
              <a:buChar char="-"/>
              <a:defRPr/>
            </a:pPr>
            <a:r>
              <a:rPr lang="pt-PT" sz="2400" dirty="0"/>
              <a:t>professores (colaboração entre professores…).</a:t>
            </a:r>
          </a:p>
          <a:p>
            <a:pPr marL="342900" indent="-342900">
              <a:buFontTx/>
              <a:buChar char="-"/>
              <a:defRPr/>
            </a:pPr>
            <a:endParaRPr lang="pt-PT" sz="800" dirty="0"/>
          </a:p>
          <a:p>
            <a:pPr marL="342900" indent="-342900">
              <a:buFontTx/>
              <a:buChar char="-"/>
              <a:defRPr/>
            </a:pPr>
            <a:r>
              <a:rPr lang="pt-PT" sz="2400" dirty="0"/>
              <a:t>pais (como parceiros na educação dos seus filhos…).</a:t>
            </a:r>
          </a:p>
          <a:p>
            <a:pPr marL="342900" indent="-342900">
              <a:buFontTx/>
              <a:buChar char="-"/>
              <a:defRPr/>
            </a:pPr>
            <a:endParaRPr lang="pt-PT" sz="800" dirty="0"/>
          </a:p>
          <a:p>
            <a:pPr marL="342900" indent="-342900">
              <a:buFontTx/>
              <a:buChar char="-"/>
              <a:defRPr/>
            </a:pPr>
            <a:r>
              <a:rPr lang="pt-PT" sz="2400" dirty="0"/>
              <a:t>comunidade (como rede de apoio e suporte das escolas…).</a:t>
            </a:r>
            <a:endParaRPr lang="pt-PT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00" y="-12700"/>
            <a:ext cx="91440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254000" y="1252538"/>
            <a:ext cx="8686800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b="1"/>
              <a:t>Pressupostos</a:t>
            </a:r>
          </a:p>
          <a:p>
            <a:pPr>
              <a:lnSpc>
                <a:spcPct val="150000"/>
              </a:lnSpc>
            </a:pPr>
            <a:r>
              <a:rPr lang="pt-PT" sz="2400"/>
              <a:t>“A preparação adequada de todo o pessoal educativo constitui o factor chave na promoção das escolas inclusivas. (…)”</a:t>
            </a:r>
          </a:p>
          <a:p>
            <a:pPr>
              <a:lnSpc>
                <a:spcPct val="150000"/>
              </a:lnSpc>
            </a:pPr>
            <a:r>
              <a:rPr lang="pt-PT" sz="2400"/>
              <a:t>“As universidades podem desempenhar um papel consultivo importante na área das necessidades educativas especiais, em particular no que respeita a investigação, a avaliação, a formação de formadores, a elaboração de programas de formação e produção de materiais (…)”</a:t>
            </a:r>
            <a:endParaRPr lang="pt-PT" sz="2400" b="1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0" name="Rectangle 4"/>
          <p:cNvSpPr>
            <a:spLocks noGrp="1" noChangeAspect="1" noChangeArrowheads="1"/>
          </p:cNvSpPr>
          <p:nvPr/>
        </p:nvSpPr>
        <p:spPr bwMode="auto">
          <a:xfrm>
            <a:off x="0" y="0"/>
            <a:ext cx="9144000" cy="12573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445455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PT">
              <a:ea typeface="굴림" pitchFamily="50" charset="-127"/>
            </a:endParaRPr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228600" y="769938"/>
            <a:ext cx="8686800" cy="452596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endParaRPr lang="pt-PT" sz="2400" dirty="0" smtClean="0"/>
          </a:p>
          <a:p>
            <a:pPr marL="0" indent="0">
              <a:buFontTx/>
              <a:buNone/>
              <a:defRPr/>
            </a:pPr>
            <a:r>
              <a:rPr lang="pt-PT" sz="2400" dirty="0" smtClean="0"/>
              <a:t>Em 1993…</a:t>
            </a:r>
            <a:endParaRPr lang="pt-PT" sz="2400" dirty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As </a:t>
            </a:r>
            <a:r>
              <a:rPr lang="pt-PT" sz="2400" dirty="0"/>
              <a:t>Normas das N.U. sobre a Igualdade de Oportunidades para </a:t>
            </a:r>
            <a:r>
              <a:rPr lang="pt-PT" sz="2400" dirty="0" smtClean="0"/>
              <a:t>Pessoas com </a:t>
            </a:r>
            <a:r>
              <a:rPr lang="pt-PT" sz="2400" dirty="0"/>
              <a:t>Deficiência das Nações Unidas.</a:t>
            </a:r>
          </a:p>
          <a:p>
            <a:pPr>
              <a:defRPr/>
            </a:pPr>
            <a:endParaRPr lang="pt-PT" sz="2400" i="1" dirty="0" smtClean="0"/>
          </a:p>
          <a:p>
            <a:pPr>
              <a:lnSpc>
                <a:spcPct val="150000"/>
              </a:lnSpc>
              <a:defRPr/>
            </a:pPr>
            <a:r>
              <a:rPr lang="pt-PT" sz="2400" i="1" dirty="0" smtClean="0"/>
              <a:t>Afirma </a:t>
            </a:r>
            <a:r>
              <a:rPr lang="pt-PT" sz="2400" i="1" dirty="0"/>
              <a:t>não só a igualdade de direitos para todas as crianças, jovens </a:t>
            </a:r>
            <a:r>
              <a:rPr lang="pt-PT" sz="2400" i="1" dirty="0" smtClean="0"/>
              <a:t>e adultos </a:t>
            </a:r>
            <a:r>
              <a:rPr lang="pt-PT" sz="2400" i="1" dirty="0"/>
              <a:t>com deficiência à educação mas também determina que </a:t>
            </a:r>
            <a:r>
              <a:rPr lang="pt-PT" sz="2400" i="1" dirty="0" smtClean="0"/>
              <a:t>a educação </a:t>
            </a:r>
            <a:r>
              <a:rPr lang="pt-PT" sz="2400" i="1" dirty="0"/>
              <a:t>deve ser garantida em estruturas educativas e em </a:t>
            </a:r>
            <a:r>
              <a:rPr lang="pt-PT" sz="2400" i="1" dirty="0" smtClean="0"/>
              <a:t>escolas regulares</a:t>
            </a:r>
            <a:r>
              <a:rPr lang="pt-PT" sz="2400" i="1" dirty="0"/>
              <a:t>.</a:t>
            </a:r>
            <a:endParaRPr lang="pt-PT" sz="2400" dirty="0"/>
          </a:p>
        </p:txBody>
      </p:sp>
      <p:pic>
        <p:nvPicPr>
          <p:cNvPr id="3078" name="Picture 3" descr="028_1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0" name="Rectangle 4"/>
          <p:cNvSpPr>
            <a:spLocks noGrp="1" noChangeAspect="1" noChangeArrowheads="1"/>
          </p:cNvSpPr>
          <p:nvPr/>
        </p:nvSpPr>
        <p:spPr bwMode="auto">
          <a:xfrm>
            <a:off x="0" y="0"/>
            <a:ext cx="9144000" cy="12573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445455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PT">
              <a:ea typeface="굴림" pitchFamily="50" charset="-127"/>
            </a:endParaRPr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228600" y="998538"/>
            <a:ext cx="8686800" cy="4525962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pt-PT" sz="2400" dirty="0" smtClean="0"/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pt-PT" sz="2400" dirty="0"/>
              <a:t>Em </a:t>
            </a:r>
            <a:r>
              <a:rPr lang="pt-PT" sz="2400" dirty="0" smtClean="0"/>
              <a:t>1994…</a:t>
            </a:r>
          </a:p>
          <a:p>
            <a:pPr>
              <a:lnSpc>
                <a:spcPct val="150000"/>
              </a:lnSpc>
              <a:defRPr/>
            </a:pPr>
            <a:r>
              <a:rPr lang="pt-PT" sz="2400" dirty="0" smtClean="0"/>
              <a:t>A </a:t>
            </a:r>
            <a:r>
              <a:rPr lang="pt-PT" sz="2400" dirty="0"/>
              <a:t>Declaração de Salamanca e o Enquadramento para a Acção na </a:t>
            </a:r>
            <a:r>
              <a:rPr lang="pt-PT" sz="2400" dirty="0" smtClean="0"/>
              <a:t>Área das </a:t>
            </a:r>
            <a:r>
              <a:rPr lang="pt-PT" sz="2400" dirty="0"/>
              <a:t>Necessidades Educativas Especiais.</a:t>
            </a:r>
          </a:p>
          <a:p>
            <a:pPr>
              <a:lnSpc>
                <a:spcPct val="150000"/>
              </a:lnSpc>
              <a:defRPr/>
            </a:pPr>
            <a:r>
              <a:rPr lang="pt-PT" sz="2400" dirty="0" smtClean="0"/>
              <a:t>“</a:t>
            </a:r>
            <a:r>
              <a:rPr lang="pt-PT" sz="2400" i="1" dirty="0"/>
              <a:t>As escolas devem acolher todas as crianças independentemente </a:t>
            </a:r>
            <a:r>
              <a:rPr lang="pt-PT" sz="2400" i="1" dirty="0" smtClean="0"/>
              <a:t>das suas </a:t>
            </a:r>
            <a:r>
              <a:rPr lang="pt-PT" sz="2400" i="1" dirty="0"/>
              <a:t>condições físicas, intelectuais, sociais, emocionais, linguísticas </a:t>
            </a:r>
            <a:r>
              <a:rPr lang="pt-PT" sz="2400" i="1" dirty="0" smtClean="0"/>
              <a:t>ou outras</a:t>
            </a:r>
            <a:r>
              <a:rPr lang="pt-PT" sz="2400" dirty="0"/>
              <a:t>.”</a:t>
            </a:r>
          </a:p>
        </p:txBody>
      </p:sp>
      <p:pic>
        <p:nvPicPr>
          <p:cNvPr id="4102" name="Picture 3" descr="028_1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0" name="Rectangle 4"/>
          <p:cNvSpPr>
            <a:spLocks noGrp="1" noChangeAspect="1" noChangeArrowheads="1"/>
          </p:cNvSpPr>
          <p:nvPr/>
        </p:nvSpPr>
        <p:spPr bwMode="auto">
          <a:xfrm>
            <a:off x="0" y="0"/>
            <a:ext cx="9144000" cy="12573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445455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PT">
              <a:ea typeface="굴림" pitchFamily="50" charset="-127"/>
            </a:endParaRPr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228600" y="592138"/>
            <a:ext cx="8686800" cy="4525962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  <a:defRPr/>
            </a:pPr>
            <a:endParaRPr lang="pt-PT" sz="2400" dirty="0" smtClean="0"/>
          </a:p>
          <a:p>
            <a:pPr marL="0" indent="0">
              <a:lnSpc>
                <a:spcPct val="150000"/>
              </a:lnSpc>
              <a:buFontTx/>
              <a:buNone/>
              <a:defRPr/>
            </a:pPr>
            <a:r>
              <a:rPr lang="pt-PT" sz="2400" dirty="0"/>
              <a:t>Em </a:t>
            </a:r>
            <a:r>
              <a:rPr lang="pt-PT" sz="2400" dirty="0" smtClean="0"/>
              <a:t>2000…</a:t>
            </a:r>
          </a:p>
          <a:p>
            <a:pPr>
              <a:lnSpc>
                <a:spcPct val="150000"/>
              </a:lnSpc>
              <a:defRPr/>
            </a:pPr>
            <a:r>
              <a:rPr lang="pt-PT" sz="2400" dirty="0" smtClean="0"/>
              <a:t>O </a:t>
            </a:r>
            <a:r>
              <a:rPr lang="pt-PT" sz="2400" dirty="0"/>
              <a:t>Fórum Educacional e o Enquadramento da Acção de Dakar (</a:t>
            </a:r>
            <a:r>
              <a:rPr lang="pt-PT" sz="2400" dirty="0" smtClean="0"/>
              <a:t>Os Objectivos </a:t>
            </a:r>
            <a:r>
              <a:rPr lang="pt-PT" sz="2400" dirty="0"/>
              <a:t>da Escola Para Todos (EPT) e Os Objectivos para o Milénio.</a:t>
            </a:r>
          </a:p>
          <a:p>
            <a:pPr>
              <a:lnSpc>
                <a:spcPct val="150000"/>
              </a:lnSpc>
              <a:defRPr/>
            </a:pPr>
            <a:r>
              <a:rPr lang="pt-PT" sz="2400" i="1" dirty="0" smtClean="0"/>
              <a:t>“</a:t>
            </a:r>
            <a:r>
              <a:rPr lang="pt-PT" sz="2400" i="1" dirty="0"/>
              <a:t>Visando, para o ano de 2015, o acesso de todas as crianças a </a:t>
            </a:r>
            <a:r>
              <a:rPr lang="pt-PT" sz="2400" i="1" dirty="0" smtClean="0"/>
              <a:t>uma educação </a:t>
            </a:r>
            <a:r>
              <a:rPr lang="pt-PT" sz="2400" i="1" dirty="0"/>
              <a:t>básica, obrigatória e gratuita</a:t>
            </a:r>
            <a:r>
              <a:rPr lang="pt-PT" sz="2400" b="1" dirty="0"/>
              <a:t>”</a:t>
            </a:r>
            <a:endParaRPr lang="pt-PT" sz="2400" dirty="0"/>
          </a:p>
        </p:txBody>
      </p:sp>
      <p:pic>
        <p:nvPicPr>
          <p:cNvPr id="5126" name="Picture 3" descr="028_1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0" name="Rectangle 4"/>
          <p:cNvSpPr>
            <a:spLocks noGrp="1" noChangeAspect="1" noChangeArrowheads="1"/>
          </p:cNvSpPr>
          <p:nvPr/>
        </p:nvSpPr>
        <p:spPr bwMode="auto">
          <a:xfrm>
            <a:off x="0" y="0"/>
            <a:ext cx="9144000" cy="12573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445455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PT">
              <a:ea typeface="굴림" pitchFamily="50" charset="-127"/>
            </a:endParaRPr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228600" y="-157163"/>
            <a:ext cx="868680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FontTx/>
              <a:buNone/>
            </a:pPr>
            <a:endParaRPr lang="pt-PT" sz="2200" i="1" smtClean="0"/>
          </a:p>
          <a:p>
            <a:pPr marL="0" indent="0">
              <a:lnSpc>
                <a:spcPct val="150000"/>
              </a:lnSpc>
              <a:buFontTx/>
              <a:buNone/>
            </a:pPr>
            <a:endParaRPr lang="pt-PT" sz="2200" i="1" smtClean="0"/>
          </a:p>
          <a:p>
            <a:pPr marL="0" indent="0">
              <a:lnSpc>
                <a:spcPct val="200000"/>
              </a:lnSpc>
              <a:buFontTx/>
              <a:buNone/>
            </a:pPr>
            <a:r>
              <a:rPr lang="pt-PT" sz="2200" i="1" smtClean="0"/>
              <a:t>…assiste-se a um aumento significativo de situações de vulnerabilidade na população escolar derivada da crescente percentagem de alunos oriundos de outros países, da progressão de comportamentos de risco (acarretando infecções do HIV/SIDA, casos de gravidez prematura, delinquência e outros) ou da dificuldade de inserção profissional à saída da escolaridade básica ou secundária. </a:t>
            </a:r>
          </a:p>
          <a:p>
            <a:pPr marL="0" indent="0">
              <a:lnSpc>
                <a:spcPct val="200000"/>
              </a:lnSpc>
              <a:buFontTx/>
              <a:buNone/>
            </a:pPr>
            <a:endParaRPr lang="pt-PT" sz="2200" i="1" smtClean="0"/>
          </a:p>
        </p:txBody>
      </p:sp>
      <p:pic>
        <p:nvPicPr>
          <p:cNvPr id="6150" name="Picture 3" descr="028_1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40" name="Rectangle 4"/>
          <p:cNvSpPr>
            <a:spLocks noGrp="1" noChangeAspect="1" noChangeArrowheads="1"/>
          </p:cNvSpPr>
          <p:nvPr/>
        </p:nvSpPr>
        <p:spPr bwMode="auto">
          <a:xfrm>
            <a:off x="0" y="0"/>
            <a:ext cx="9144000" cy="125730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b="-445455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t-PT">
              <a:ea typeface="굴림" pitchFamily="50" charset="-127"/>
            </a:endParaRPr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228600" y="185738"/>
            <a:ext cx="8686800" cy="4525962"/>
          </a:xfrm>
        </p:spPr>
        <p:txBody>
          <a:bodyPr/>
          <a:lstStyle/>
          <a:p>
            <a:pPr marL="0" indent="0">
              <a:lnSpc>
                <a:spcPct val="200000"/>
              </a:lnSpc>
              <a:buFontTx/>
              <a:buNone/>
            </a:pPr>
            <a:endParaRPr lang="pt-PT" sz="2000" i="1" smtClean="0"/>
          </a:p>
          <a:p>
            <a:pPr marL="0" indent="0">
              <a:lnSpc>
                <a:spcPct val="200000"/>
              </a:lnSpc>
              <a:buFontTx/>
              <a:buNone/>
            </a:pPr>
            <a:endParaRPr lang="pt-PT" sz="900" i="1" smtClean="0"/>
          </a:p>
          <a:p>
            <a:pPr marL="0" indent="0">
              <a:lnSpc>
                <a:spcPct val="200000"/>
              </a:lnSpc>
              <a:buFontTx/>
              <a:buNone/>
            </a:pPr>
            <a:endParaRPr lang="pt-PT" sz="900" i="1" smtClean="0"/>
          </a:p>
          <a:p>
            <a:pPr marL="0" indent="0">
              <a:lnSpc>
                <a:spcPct val="200000"/>
              </a:lnSpc>
              <a:buFontTx/>
              <a:buNone/>
            </a:pPr>
            <a:endParaRPr lang="pt-PT" sz="900" i="1" smtClean="0"/>
          </a:p>
          <a:p>
            <a:pPr marL="0" indent="0">
              <a:lnSpc>
                <a:spcPct val="200000"/>
              </a:lnSpc>
              <a:buFontTx/>
              <a:buNone/>
            </a:pPr>
            <a:endParaRPr lang="pt-PT" sz="900" i="1" smtClean="0"/>
          </a:p>
          <a:p>
            <a:pPr marL="0" indent="0">
              <a:lnSpc>
                <a:spcPct val="200000"/>
              </a:lnSpc>
              <a:buFontTx/>
              <a:buNone/>
            </a:pPr>
            <a:r>
              <a:rPr lang="pt-PT" sz="2000" i="1" smtClean="0"/>
              <a:t>Esta multiplicidade de problemas exige uma multiplicidade de respostas que, para serem eficazes, devem obedecer ao princípio comum de </a:t>
            </a:r>
            <a:r>
              <a:rPr lang="pt-PT" sz="2000" b="1" i="1" smtClean="0"/>
              <a:t>UMA ESCOLA INCLUSIVA PARA TODOS…</a:t>
            </a:r>
            <a:endParaRPr lang="pt-PT" sz="2000" i="1" smtClean="0"/>
          </a:p>
        </p:txBody>
      </p:sp>
      <p:pic>
        <p:nvPicPr>
          <p:cNvPr id="7174" name="Picture 3" descr="028_14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6388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254000" y="1366838"/>
            <a:ext cx="8686800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200" i="1"/>
              <a:t>…duma perspectiva centrada nos problemas dos alunos, considerados como a fonte exclusiva das dificuldades educativas, passou-se para uma perspectiva centrada na situação global de ensino e de aprendizagem… </a:t>
            </a:r>
          </a:p>
          <a:p>
            <a:pPr>
              <a:lnSpc>
                <a:spcPct val="150000"/>
              </a:lnSpc>
            </a:pPr>
            <a:endParaRPr lang="pt-PT" sz="2200" i="1"/>
          </a:p>
          <a:p>
            <a:pPr>
              <a:lnSpc>
                <a:spcPct val="150000"/>
              </a:lnSpc>
            </a:pPr>
            <a:r>
              <a:rPr lang="pt-PT" sz="2200" i="1"/>
              <a:t>…por exemplo… as condições de funcionamento da escola e da sala de aula, (sobretudo nas estratégias educativas utilizadas), ou nos problemas de ordem económica, social ou cultural…</a:t>
            </a:r>
            <a:endParaRPr lang="pt-PT" sz="22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254000" y="1684338"/>
            <a:ext cx="8686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i="1"/>
              <a:t>…da utilização privilegiada dos especialistas como agentes de intervenção educativa, passou-se a um reforço do papel das equipas educativas inerentes às escolas, em especial dos docentes responsáveis pelas classes e turmas… </a:t>
            </a:r>
          </a:p>
          <a:p>
            <a:pPr>
              <a:lnSpc>
                <a:spcPct val="150000"/>
              </a:lnSpc>
            </a:pPr>
            <a:endParaRPr lang="pt-PT" sz="2400" i="1"/>
          </a:p>
          <a:p>
            <a:pPr>
              <a:lnSpc>
                <a:spcPct val="150000"/>
              </a:lnSpc>
            </a:pPr>
            <a:r>
              <a:rPr lang="pt-PT" sz="2400" i="1"/>
              <a:t>…não se invalidando, no entanto, a importância fundamental da intervenção especializada, quando a gravidade dos casos </a:t>
            </a:r>
            <a:r>
              <a:rPr lang="pt-PT" sz="2400" i="1">
                <a:solidFill>
                  <a:schemeClr val="bg1"/>
                </a:solidFill>
              </a:rPr>
              <a:t>o exija…</a:t>
            </a:r>
            <a:endParaRPr lang="pt-PT" sz="24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028_1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90500" y="1112838"/>
            <a:ext cx="86868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t-PT" sz="2400" i="1"/>
              <a:t>…da utilização de espaços separados para distintos alunos, passaram-se a privilegiar os espaços educativos utilizados pela generalidade dos alunos.</a:t>
            </a:r>
          </a:p>
          <a:p>
            <a:pPr>
              <a:lnSpc>
                <a:spcPct val="150000"/>
              </a:lnSpc>
            </a:pPr>
            <a:endParaRPr lang="pt-PT" sz="2400" i="1"/>
          </a:p>
          <a:p>
            <a:pPr>
              <a:lnSpc>
                <a:spcPct val="150000"/>
              </a:lnSpc>
            </a:pPr>
            <a:r>
              <a:rPr lang="pt-PT" sz="2400" i="1"/>
              <a:t>…da distinção radical entre os alunos considerados com NEE e os restantes, passou a considerar-se que, qualquer aluno, em qualquer momento, pode necessitar de apoio e que é essencial não os compartimentar em grupos…</a:t>
            </a:r>
          </a:p>
          <a:p>
            <a:pPr>
              <a:lnSpc>
                <a:spcPct val="150000"/>
              </a:lnSpc>
            </a:pPr>
            <a:r>
              <a:rPr lang="pt-PT" sz="2400"/>
              <a:t>estanques, enquadrados por diferentes departamentos ou serviços.</a:t>
            </a:r>
            <a:endParaRPr lang="pt-PT" sz="24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6688</TotalTime>
  <Words>619</Words>
  <Application>Microsoft Office PowerPoint</Application>
  <PresentationFormat>Apresentação no Ecrã (4:3)</PresentationFormat>
  <Paragraphs>54</Paragraphs>
  <Slides>12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  <vt:variant>
        <vt:lpstr>Apresentações personalizadas</vt:lpstr>
      </vt:variant>
      <vt:variant>
        <vt:i4>2</vt:i4>
      </vt:variant>
    </vt:vector>
  </HeadingPairs>
  <TitlesOfParts>
    <vt:vector size="19" baseType="lpstr">
      <vt:lpstr>Arial</vt:lpstr>
      <vt:lpstr>굴림</vt:lpstr>
      <vt:lpstr>Times New Roman</vt:lpstr>
      <vt:lpstr>Arial Narrow</vt:lpstr>
      <vt:lpstr>Modelo de apresentação predefinido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Apresentação personalizada 1</vt:lpstr>
      <vt:lpstr>Copia de Apresentação personalizada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Blueday</dc:title>
  <dc:creator>Sunny</dc:creator>
  <cp:lastModifiedBy>tmn</cp:lastModifiedBy>
  <cp:revision>144</cp:revision>
  <dcterms:created xsi:type="dcterms:W3CDTF">2001-06-22T04:27:45Z</dcterms:created>
  <dcterms:modified xsi:type="dcterms:W3CDTF">2010-12-19T17:52:08Z</dcterms:modified>
</cp:coreProperties>
</file>